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gif" ContentType="image/gif"/>
  <Default Extension="emf" ContentType="image/x-emf"/>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1148" r:id="rId3"/>
    <p:sldId id="789" r:id="rId5"/>
    <p:sldId id="1087" r:id="rId6"/>
    <p:sldId id="808" r:id="rId7"/>
    <p:sldId id="809" r:id="rId8"/>
    <p:sldId id="810" r:id="rId9"/>
    <p:sldId id="1154" r:id="rId10"/>
    <p:sldId id="811" r:id="rId11"/>
    <p:sldId id="812" r:id="rId12"/>
    <p:sldId id="1149" r:id="rId13"/>
    <p:sldId id="1151" r:id="rId14"/>
    <p:sldId id="1152" r:id="rId15"/>
    <p:sldId id="1153" r:id="rId16"/>
    <p:sldId id="813" r:id="rId17"/>
    <p:sldId id="814" r:id="rId18"/>
    <p:sldId id="815" r:id="rId19"/>
    <p:sldId id="816" r:id="rId20"/>
    <p:sldId id="817" r:id="rId21"/>
    <p:sldId id="1156" r:id="rId22"/>
    <p:sldId id="1157" r:id="rId23"/>
    <p:sldId id="818" r:id="rId24"/>
    <p:sldId id="819" r:id="rId25"/>
    <p:sldId id="820" r:id="rId26"/>
    <p:sldId id="844" r:id="rId27"/>
    <p:sldId id="821" r:id="rId28"/>
    <p:sldId id="1158" r:id="rId29"/>
    <p:sldId id="822" r:id="rId30"/>
    <p:sldId id="823" r:id="rId31"/>
    <p:sldId id="1155" r:id="rId32"/>
    <p:sldId id="1088" r:id="rId33"/>
    <p:sldId id="1090" r:id="rId34"/>
    <p:sldId id="845" r:id="rId35"/>
    <p:sldId id="921" r:id="rId36"/>
  </p:sldIdLst>
  <p:sldSz cx="12192000" cy="6858000"/>
  <p:notesSz cx="6760845" cy="9942195"/>
  <p:custDataLst>
    <p:tags r:id="rId42"/>
  </p:custDataLst>
  <p:defaultTextStyle>
    <a:defPPr>
      <a:defRPr lang="zh-CN"/>
    </a:defPPr>
    <a:lvl1pPr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157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蔡 智" initials="蔡"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060"/>
    <a:srgbClr val="4E6491"/>
    <a:srgbClr val="003366"/>
    <a:srgbClr val="305497"/>
    <a:srgbClr val="0F2D69"/>
    <a:srgbClr val="FAD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53" autoAdjust="0"/>
    <p:restoredTop sz="84228" autoAdjust="0"/>
  </p:normalViewPr>
  <p:slideViewPr>
    <p:cSldViewPr showGuides="1">
      <p:cViewPr varScale="1">
        <p:scale>
          <a:sx n="54" d="100"/>
          <a:sy n="54" d="100"/>
        </p:scale>
        <p:origin x="711" y="42"/>
      </p:cViewPr>
      <p:guideLst>
        <p:guide orient="horz" pos="157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57" d="100"/>
          <a:sy n="57" d="100"/>
        </p:scale>
        <p:origin x="1782" y="3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9.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TX2</c:v>
                </c:pt>
              </c:strCache>
            </c:strRef>
          </c:tx>
          <c:spPr>
            <a:solidFill>
              <a:srgbClr val="FFC000"/>
            </a:solidFill>
            <a:ln>
              <a:noFill/>
            </a:ln>
            <a:effectLst/>
          </c:spPr>
          <c:invertIfNegative val="0"/>
          <c:dLbls>
            <c:delete val="1"/>
          </c:dLbls>
          <c:cat>
            <c:strRef>
              <c:f>Sheet1!$A$2:$A$5</c:f>
              <c:strCache>
                <c:ptCount val="4"/>
                <c:pt idx="0">
                  <c:v>googlenet</c:v>
                </c:pt>
                <c:pt idx="1">
                  <c:v>resnet50</c:v>
                </c:pt>
                <c:pt idx="2">
                  <c:v>vggnet16</c:v>
                </c:pt>
                <c:pt idx="3">
                  <c:v>mobilenet</c:v>
                </c:pt>
              </c:strCache>
            </c:strRef>
          </c:cat>
          <c:val>
            <c:numRef>
              <c:f>Sheet1!$B$2:$B$5</c:f>
              <c:numCache>
                <c:formatCode>General</c:formatCode>
                <c:ptCount val="4"/>
                <c:pt idx="0">
                  <c:v>1</c:v>
                </c:pt>
                <c:pt idx="1">
                  <c:v>1</c:v>
                </c:pt>
                <c:pt idx="2">
                  <c:v>1</c:v>
                </c:pt>
                <c:pt idx="3">
                  <c:v>1</c:v>
                </c:pt>
              </c:numCache>
            </c:numRef>
          </c:val>
        </c:ser>
        <c:ser>
          <c:idx val="1"/>
          <c:order val="1"/>
          <c:tx>
            <c:strRef>
              <c:f>Sheet1!$C$1</c:f>
              <c:strCache>
                <c:ptCount val="1"/>
                <c:pt idx="0">
                  <c:v>Hi3559A</c:v>
                </c:pt>
              </c:strCache>
            </c:strRef>
          </c:tx>
          <c:spPr>
            <a:solidFill>
              <a:schemeClr val="accent2"/>
            </a:solidFill>
            <a:ln>
              <a:noFill/>
            </a:ln>
            <a:effectLst/>
          </c:spPr>
          <c:invertIfNegative val="0"/>
          <c:dLbls>
            <c:delete val="1"/>
          </c:dLbls>
          <c:cat>
            <c:strRef>
              <c:f>Sheet1!$A$2:$A$5</c:f>
              <c:strCache>
                <c:ptCount val="4"/>
                <c:pt idx="0">
                  <c:v>googlenet</c:v>
                </c:pt>
                <c:pt idx="1">
                  <c:v>resnet50</c:v>
                </c:pt>
                <c:pt idx="2">
                  <c:v>vggnet16</c:v>
                </c:pt>
                <c:pt idx="3">
                  <c:v>mobilenet</c:v>
                </c:pt>
              </c:strCache>
            </c:strRef>
          </c:cat>
          <c:val>
            <c:numRef>
              <c:f>Sheet1!$C$2:$C$5</c:f>
              <c:numCache>
                <c:formatCode>General</c:formatCode>
                <c:ptCount val="4"/>
                <c:pt idx="0">
                  <c:v>1.6</c:v>
                </c:pt>
                <c:pt idx="1">
                  <c:v>1.6</c:v>
                </c:pt>
                <c:pt idx="2">
                  <c:v>1.6</c:v>
                </c:pt>
                <c:pt idx="3">
                  <c:v>1.6</c:v>
                </c:pt>
              </c:numCache>
            </c:numRef>
          </c:val>
        </c:ser>
        <c:ser>
          <c:idx val="2"/>
          <c:order val="2"/>
          <c:tx>
            <c:strRef>
              <c:f>Sheet1!$D$1</c:f>
              <c:strCache>
                <c:ptCount val="1"/>
                <c:pt idx="0">
                  <c:v>A310</c:v>
                </c:pt>
              </c:strCache>
            </c:strRef>
          </c:tx>
          <c:spPr>
            <a:solidFill>
              <a:srgbClr val="C00000"/>
            </a:solidFill>
            <a:ln>
              <a:noFill/>
            </a:ln>
            <a:effectLst/>
          </c:spPr>
          <c:invertIfNegative val="0"/>
          <c:dLbls>
            <c:delete val="1"/>
          </c:dLbls>
          <c:cat>
            <c:strRef>
              <c:f>Sheet1!$A$2:$A$5</c:f>
              <c:strCache>
                <c:ptCount val="4"/>
                <c:pt idx="0">
                  <c:v>googlenet</c:v>
                </c:pt>
                <c:pt idx="1">
                  <c:v>resnet50</c:v>
                </c:pt>
                <c:pt idx="2">
                  <c:v>vggnet16</c:v>
                </c:pt>
                <c:pt idx="3">
                  <c:v>mobilenet</c:v>
                </c:pt>
              </c:strCache>
            </c:strRef>
          </c:cat>
          <c:val>
            <c:numRef>
              <c:f>Sheet1!$D$2:$D$5</c:f>
              <c:numCache>
                <c:formatCode>General</c:formatCode>
                <c:ptCount val="4"/>
                <c:pt idx="0">
                  <c:v>2.5</c:v>
                </c:pt>
                <c:pt idx="1">
                  <c:v>13.8</c:v>
                </c:pt>
                <c:pt idx="2">
                  <c:v>13.6</c:v>
                </c:pt>
                <c:pt idx="3">
                  <c:v>6.6</c:v>
                </c:pt>
              </c:numCache>
            </c:numRef>
          </c:val>
        </c:ser>
        <c:dLbls>
          <c:showLegendKey val="0"/>
          <c:showVal val="0"/>
          <c:showCatName val="0"/>
          <c:showSerName val="0"/>
          <c:showPercent val="0"/>
          <c:showBubbleSize val="0"/>
        </c:dLbls>
        <c:gapWidth val="219"/>
        <c:overlap val="-27"/>
        <c:axId val="1169759519"/>
        <c:axId val="1032367295"/>
      </c:barChart>
      <c:catAx>
        <c:axId val="1169759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1" i="0" u="none" strike="noStrike" kern="1200" baseline="0">
                <a:solidFill>
                  <a:srgbClr val="002060"/>
                </a:solidFill>
                <a:latin typeface="微软雅黑" panose="020B0503020204020204" pitchFamily="34" charset="-122"/>
                <a:ea typeface="微软雅黑" panose="020B0503020204020204" pitchFamily="34" charset="-122"/>
                <a:cs typeface="+mn-cs"/>
              </a:defRPr>
            </a:pPr>
          </a:p>
        </c:txPr>
        <c:crossAx val="1032367295"/>
        <c:crosses val="autoZero"/>
        <c:auto val="1"/>
        <c:lblAlgn val="ctr"/>
        <c:lblOffset val="100"/>
        <c:noMultiLvlLbl val="0"/>
      </c:catAx>
      <c:valAx>
        <c:axId val="1032367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6975951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4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ef4d2901-f405-4bbc-8ded-515c758e1cb2}"/>
      </c:ext>
    </c:extLst>
  </c:chart>
  <c:spPr>
    <a:noFill/>
    <a:ln>
      <a:solidFill>
        <a:srgbClr val="002060"/>
      </a:solidFill>
    </a:ln>
    <a:effectLst>
      <a:outerShdw blurRad="50800" dist="38100" dir="8100000" algn="tr" rotWithShape="0">
        <a:prstClr val="black">
          <a:alpha val="40000"/>
        </a:prstClr>
      </a:outerShdw>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979" tIns="45990" rIns="91979" bIns="45990" rtlCol="0"/>
          <a:lstStyle>
            <a:lvl1pPr algn="l">
              <a:defRPr sz="1200">
                <a:latin typeface="黑体" panose="020106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979" tIns="45990" rIns="91979" bIns="45990" rtlCol="0"/>
          <a:lstStyle>
            <a:lvl1pPr algn="r">
              <a:defRPr sz="1200">
                <a:latin typeface="黑体" panose="02010609060101010101" pitchFamily="49" charset="-122"/>
              </a:defRPr>
            </a:lvl1pPr>
          </a:lstStyle>
          <a:p>
            <a:pPr>
              <a:defRPr/>
            </a:pPr>
            <a:fld id="{70DA2407-6ED7-4B4C-95FF-B1540E8EEA6C}" type="datetimeFigureOut">
              <a:rPr lang="zh-CN" altLang="en-US"/>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979" tIns="45990" rIns="91979" bIns="45990" rtlCol="0" anchor="b"/>
          <a:lstStyle>
            <a:lvl1pPr algn="l">
              <a:defRPr sz="1200">
                <a:latin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wrap="square" lIns="91979" tIns="45990" rIns="91979" bIns="45990" numCol="1" anchor="b" anchorCtr="0" compatLnSpc="1"/>
          <a:lstStyle>
            <a:lvl1pPr algn="r">
              <a:defRPr sz="1200"/>
            </a:lvl1pPr>
          </a:lstStyle>
          <a:p>
            <a:pPr>
              <a:defRPr/>
            </a:pPr>
            <a:fld id="{9E149002-130C-4743-B301-50FDB9BA62AE}"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30525" cy="496888"/>
          </a:xfrm>
          <a:prstGeom prst="rect">
            <a:avLst/>
          </a:prstGeom>
          <a:noFill/>
          <a:ln>
            <a:noFill/>
          </a:ln>
          <a:effectLst/>
        </p:spPr>
        <p:txBody>
          <a:bodyPr vert="horz" wrap="square" lIns="91979" tIns="45990" rIns="91979" bIns="45990" numCol="1" anchor="t"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1" name="Rectangle 3"/>
          <p:cNvSpPr>
            <a:spLocks noGrp="1" noChangeArrowheads="1"/>
          </p:cNvSpPr>
          <p:nvPr>
            <p:ph type="dt" idx="1"/>
          </p:nvPr>
        </p:nvSpPr>
        <p:spPr bwMode="auto">
          <a:xfrm>
            <a:off x="3829050" y="0"/>
            <a:ext cx="2930525" cy="496888"/>
          </a:xfrm>
          <a:prstGeom prst="rect">
            <a:avLst/>
          </a:prstGeom>
          <a:noFill/>
          <a:ln>
            <a:noFill/>
          </a:ln>
          <a:effectLst/>
        </p:spPr>
        <p:txBody>
          <a:bodyPr vert="horz" wrap="square" lIns="91979" tIns="45990" rIns="91979" bIns="45990" numCol="1" anchor="t" anchorCtr="0" compatLnSpc="1"/>
          <a:lstStyle>
            <a:lvl1pPr algn="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65088" y="744538"/>
            <a:ext cx="6630987" cy="37306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676275" y="4722813"/>
            <a:ext cx="5408613" cy="4473575"/>
          </a:xfrm>
          <a:prstGeom prst="rect">
            <a:avLst/>
          </a:prstGeom>
          <a:noFill/>
          <a:ln>
            <a:noFill/>
          </a:ln>
          <a:effectLst/>
        </p:spPr>
        <p:txBody>
          <a:bodyPr vert="horz" wrap="square" lIns="91979" tIns="45990" rIns="91979" bIns="4599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8614" name="Rectangle 6"/>
          <p:cNvSpPr>
            <a:spLocks noGrp="1" noChangeArrowheads="1"/>
          </p:cNvSpPr>
          <p:nvPr>
            <p:ph type="ftr" sz="quarter" idx="4"/>
          </p:nvPr>
        </p:nvSpPr>
        <p:spPr bwMode="auto">
          <a:xfrm>
            <a:off x="0" y="9444038"/>
            <a:ext cx="2930525" cy="496887"/>
          </a:xfrm>
          <a:prstGeom prst="rect">
            <a:avLst/>
          </a:prstGeom>
          <a:noFill/>
          <a:ln>
            <a:noFill/>
          </a:ln>
          <a:effectLst/>
        </p:spPr>
        <p:txBody>
          <a:bodyPr vert="horz" wrap="square" lIns="91979" tIns="45990" rIns="91979" bIns="45990" numCol="1" anchor="b"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5" name="Rectangle 7"/>
          <p:cNvSpPr>
            <a:spLocks noGrp="1" noChangeArrowheads="1"/>
          </p:cNvSpPr>
          <p:nvPr>
            <p:ph type="sldNum" sz="quarter" idx="5"/>
          </p:nvPr>
        </p:nvSpPr>
        <p:spPr bwMode="auto">
          <a:xfrm>
            <a:off x="3829050" y="9444038"/>
            <a:ext cx="2930525" cy="496887"/>
          </a:xfrm>
          <a:prstGeom prst="rect">
            <a:avLst/>
          </a:prstGeom>
          <a:noFill/>
          <a:ln>
            <a:noFill/>
          </a:ln>
          <a:effectLst/>
        </p:spPr>
        <p:txBody>
          <a:bodyPr vert="horz" wrap="square" lIns="91979" tIns="45990" rIns="91979" bIns="45990" numCol="1" anchor="b" anchorCtr="0" compatLnSpc="1"/>
          <a:lstStyle>
            <a:lvl1pPr algn="r" eaLnBrk="1" hangingPunct="1">
              <a:defRPr sz="1200">
                <a:solidFill>
                  <a:schemeClr val="tx1"/>
                </a:solidFill>
                <a:latin typeface="Arial" panose="020B0604020202020204" pitchFamily="34" charset="0"/>
              </a:defRPr>
            </a:lvl1pPr>
          </a:lstStyle>
          <a:p>
            <a:pPr>
              <a:defRPr/>
            </a:pPr>
            <a:fld id="{ED5A08DB-BB1F-124B-9A38-EDA766AFC833}"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en-US" altLang="zh-CN" dirty="0"/>
              <a:t>1. </a:t>
            </a:r>
            <a:r>
              <a:rPr lang="zh-CN" altLang="en-US" dirty="0"/>
              <a:t>向量计算单元可以作为矩阵计算单元和输出缓冲区之间的数据通路和桥梁。</a:t>
            </a:r>
            <a:endParaRPr lang="zh-CN" altLang="en-US" dirty="0"/>
          </a:p>
          <a:p>
            <a:r>
              <a:rPr lang="en-US" altLang="zh-CN" dirty="0"/>
              <a:t>2. </a:t>
            </a:r>
            <a:r>
              <a:rPr lang="zh-CN" altLang="en-US" dirty="0"/>
              <a:t>矩阵计算完成后的结果在向输出缓冲区传递的过程中，向量计算单元可以顺便完成</a:t>
            </a:r>
            <a:r>
              <a:rPr lang="en-US" altLang="zh-CN" dirty="0" err="1"/>
              <a:t>ReLU</a:t>
            </a:r>
            <a:r>
              <a:rPr lang="zh-CN" altLang="en-US" dirty="0"/>
              <a:t>激活函数、池化等操作并实现数据格式的转换。</a:t>
            </a:r>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zh-CN" altLang="en-US" dirty="0"/>
              <a:t>标量计算单元周围配备了多个通用寄存器和专用寄存器，通用寄存器可用于变量或地址寄存，为算术逻辑运算提供源操作数和存储中间计算结果</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这里的</a:t>
            </a:r>
            <a:r>
              <a:rPr lang="en-US" altLang="zh-CN" sz="1200" kern="1200" dirty="0">
                <a:solidFill>
                  <a:schemeClr val="tx1"/>
                </a:solidFill>
                <a:effectLst/>
                <a:latin typeface="Arial" panose="020B0604020202020204" pitchFamily="34" charset="0"/>
                <a:ea typeface="宋体" panose="02010600030101010101" pitchFamily="2" charset="-122"/>
                <a:cs typeface="+mn-cs"/>
              </a:rPr>
              <a:t>AGU</a:t>
            </a:r>
            <a:r>
              <a:rPr lang="zh-CN" altLang="en-US" sz="1200" kern="1200" dirty="0">
                <a:solidFill>
                  <a:schemeClr val="tx1"/>
                </a:solidFill>
                <a:effectLst/>
                <a:latin typeface="Arial" panose="020B0604020202020204" pitchFamily="34" charset="0"/>
                <a:ea typeface="宋体" panose="02010600030101010101" pitchFamily="2" charset="-122"/>
                <a:cs typeface="+mn-cs"/>
              </a:rPr>
              <a:t>是指</a:t>
            </a:r>
            <a:r>
              <a:rPr lang="zh-CN" altLang="zh-CN" sz="1200" kern="1200" dirty="0">
                <a:solidFill>
                  <a:schemeClr val="tx1"/>
                </a:solidFill>
                <a:effectLst/>
                <a:latin typeface="Arial" panose="020B0604020202020204" pitchFamily="34" charset="0"/>
                <a:ea typeface="宋体" panose="02010600030101010101" pitchFamily="2" charset="-122"/>
                <a:cs typeface="+mn-cs"/>
              </a:rPr>
              <a:t>地址生成单元（</a:t>
            </a:r>
            <a:r>
              <a:rPr lang="en-US" altLang="zh-CN" sz="1200" kern="1200" dirty="0">
                <a:solidFill>
                  <a:schemeClr val="tx1"/>
                </a:solidFill>
                <a:effectLst/>
                <a:latin typeface="Arial" panose="020B0604020202020204" pitchFamily="34" charset="0"/>
                <a:ea typeface="宋体" panose="02010600030101010101" pitchFamily="2" charset="-122"/>
                <a:cs typeface="+mn-cs"/>
              </a:rPr>
              <a:t>Address Generation Unit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zh-CN" altLang="en-US" dirty="0"/>
              <a:t>计算单元是</a:t>
            </a:r>
            <a:r>
              <a:rPr lang="en-US" altLang="zh-CN" dirty="0"/>
              <a:t>AI Core</a:t>
            </a:r>
            <a:r>
              <a:rPr lang="zh-CN" altLang="en-US" dirty="0"/>
              <a:t>中提供强大算力的核心单元，相当于</a:t>
            </a:r>
            <a:r>
              <a:rPr lang="en-US" altLang="zh-CN" dirty="0"/>
              <a:t>AI Core</a:t>
            </a:r>
            <a:r>
              <a:rPr lang="zh-CN" altLang="en-US" dirty="0"/>
              <a:t>的主力军。</a:t>
            </a:r>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1</a:t>
            </a:r>
            <a:r>
              <a:rPr lang="zh-CN" altLang="en-US" dirty="0"/>
              <a:t>、标量单元（</a:t>
            </a:r>
            <a:r>
              <a:rPr lang="en-US" altLang="zh-CN" dirty="0"/>
              <a:t>Scalar</a:t>
            </a:r>
            <a:r>
              <a:rPr lang="zh-CN" altLang="en-US" dirty="0"/>
              <a:t>）：我们学</a:t>
            </a:r>
            <a:r>
              <a:rPr lang="en-US" altLang="zh-CN" dirty="0"/>
              <a:t>C</a:t>
            </a:r>
            <a:r>
              <a:rPr lang="zh-CN" altLang="en-US" dirty="0"/>
              <a:t>语言都学过寻址，通过一个指针把数据抓出来，寻址就是一个标量运算</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2</a:t>
            </a:r>
            <a:r>
              <a:rPr lang="zh-CN" altLang="en-US" dirty="0"/>
              <a:t>、向量单元（</a:t>
            </a:r>
            <a:r>
              <a:rPr lang="en-US" altLang="zh-CN" dirty="0"/>
              <a:t>Vector</a:t>
            </a:r>
            <a:r>
              <a:rPr lang="zh-CN" altLang="en-US" dirty="0"/>
              <a:t>）：对于非矩阵运算（向量运算），如果往</a:t>
            </a:r>
            <a:r>
              <a:rPr lang="en-US" altLang="zh-CN" dirty="0"/>
              <a:t>cube</a:t>
            </a:r>
            <a:r>
              <a:rPr lang="zh-CN" altLang="en-US" dirty="0"/>
              <a:t>里搬就不太合适了，当然也可以算，但是会有冗余，很多计算单元就空出来了。我们是希望能把</a:t>
            </a:r>
            <a:r>
              <a:rPr lang="en-US" altLang="zh-CN" dirty="0"/>
              <a:t>cube</a:t>
            </a:r>
            <a:r>
              <a:rPr lang="zh-CN" altLang="en-US" dirty="0"/>
              <a:t>填满，利用率最高，而不是空着。</a:t>
            </a:r>
            <a:endParaRPr lang="en-US" altLang="zh-CN" dirty="0"/>
          </a:p>
          <a:p>
            <a:r>
              <a:rPr lang="zh-CN" altLang="en-US" dirty="0"/>
              <a:t>通常在做深度学习时，接触最多的是卷积运算。例如，根据一个卷积核、一个输入的特征图，然后通过卷积核卷积一个新的特征图出来。卷积运算本质上就是矩阵的乘法，而</a:t>
            </a:r>
            <a:r>
              <a:rPr lang="en-US" altLang="zh-CN" dirty="0"/>
              <a:t>Cube</a:t>
            </a:r>
            <a:r>
              <a:rPr lang="zh-CN" altLang="en-US" dirty="0"/>
              <a:t>的出现就是为了应对矩阵乘。</a:t>
            </a:r>
            <a:endParaRPr lang="en-US" altLang="zh-CN" dirty="0"/>
          </a:p>
          <a:p>
            <a:r>
              <a:rPr lang="en-US" altLang="zh-CN" dirty="0"/>
              <a:t>3</a:t>
            </a:r>
            <a:r>
              <a:rPr lang="zh-CN" altLang="en-US" dirty="0"/>
              <a:t>、</a:t>
            </a:r>
            <a:r>
              <a:rPr lang="en-US" altLang="zh-CN" dirty="0"/>
              <a:t>Cube</a:t>
            </a:r>
            <a:r>
              <a:rPr lang="zh-CN" altLang="en-US" dirty="0"/>
              <a:t>单元：绿色的</a:t>
            </a:r>
            <a:r>
              <a:rPr lang="en-US" altLang="zh-CN" dirty="0"/>
              <a:t>X</a:t>
            </a:r>
            <a:r>
              <a:rPr lang="zh-CN" altLang="en-US" dirty="0"/>
              <a:t>，代表两个数据之间在做乘法运算，深蓝色的</a:t>
            </a:r>
            <a:r>
              <a:rPr lang="en-US" altLang="zh-CN" dirty="0"/>
              <a:t>+</a:t>
            </a:r>
            <a:r>
              <a:rPr lang="zh-CN" altLang="en-US" dirty="0"/>
              <a:t>代表累加。浅蓝色矩阵</a:t>
            </a:r>
            <a:r>
              <a:rPr lang="en-US" altLang="zh-CN" dirty="0"/>
              <a:t>A</a:t>
            </a:r>
            <a:r>
              <a:rPr lang="zh-CN" altLang="en-US" dirty="0"/>
              <a:t>，桔黄色的矩阵</a:t>
            </a:r>
            <a:r>
              <a:rPr lang="en-US" altLang="zh-CN" dirty="0"/>
              <a:t>B</a:t>
            </a:r>
            <a:r>
              <a:rPr lang="zh-CN" altLang="en-US" dirty="0"/>
              <a:t>，送到</a:t>
            </a:r>
            <a:r>
              <a:rPr lang="en-US" altLang="zh-CN" dirty="0"/>
              <a:t>Cube</a:t>
            </a:r>
            <a:r>
              <a:rPr lang="zh-CN" altLang="en-US" dirty="0"/>
              <a:t>单元之后进行乘法运算，并行执行，乘法执行完后进行累加，放进下面的累加器里。目前的</a:t>
            </a:r>
            <a:r>
              <a:rPr lang="en-US" altLang="zh-CN" dirty="0"/>
              <a:t>cube</a:t>
            </a:r>
            <a:r>
              <a:rPr lang="zh-CN" altLang="en-US" dirty="0"/>
              <a:t>是</a:t>
            </a:r>
            <a:r>
              <a:rPr lang="en-US" altLang="zh-CN" dirty="0"/>
              <a:t>16×16×16</a:t>
            </a:r>
            <a:r>
              <a:rPr lang="zh-CN" altLang="en-US" dirty="0"/>
              <a:t>，而通常的矩阵乘是很大的，因此数据是一块一块往里面送的。每送完一块，结果都在累加器里，最后得到结果。</a:t>
            </a:r>
            <a:endParaRPr lang="en-US" altLang="zh-CN"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a:lnSpc>
                <a:spcPct val="150000"/>
              </a:lnSpc>
            </a:pPr>
            <a:r>
              <a:rPr lang="zh-CN" altLang="en-US" sz="1600" dirty="0">
                <a:latin typeface="+mn-ea"/>
              </a:rPr>
              <a:t>用通用</a:t>
            </a:r>
            <a:r>
              <a:rPr lang="en-US" altLang="zh-CN" sz="1600" dirty="0">
                <a:latin typeface="+mn-ea"/>
              </a:rPr>
              <a:t>CPU</a:t>
            </a:r>
            <a:r>
              <a:rPr lang="zh-CN" altLang="en-US" sz="1600" dirty="0">
                <a:latin typeface="+mn-ea"/>
              </a:rPr>
              <a:t>来做的话，把这样一个矩阵乘法做完，需要</a:t>
            </a:r>
            <a:r>
              <a:rPr lang="en-US" altLang="zh-CN" sz="1600" dirty="0">
                <a:latin typeface="+mn-ea"/>
              </a:rPr>
              <a:t>16*16*16*2</a:t>
            </a:r>
            <a:r>
              <a:rPr lang="zh-CN" altLang="en-US" sz="1600" dirty="0">
                <a:latin typeface="+mn-ea"/>
              </a:rPr>
              <a:t>个时钟周期，这里乘</a:t>
            </a:r>
            <a:r>
              <a:rPr lang="en-US" altLang="zh-CN" sz="1600" dirty="0">
                <a:latin typeface="+mn-ea"/>
              </a:rPr>
              <a:t>2</a:t>
            </a:r>
            <a:r>
              <a:rPr lang="zh-CN" altLang="en-US" sz="1600" dirty="0">
                <a:latin typeface="+mn-ea"/>
              </a:rPr>
              <a:t>是因为乘和加各需要</a:t>
            </a:r>
            <a:r>
              <a:rPr lang="en-US" altLang="zh-CN" sz="1600" dirty="0">
                <a:latin typeface="+mn-ea"/>
              </a:rPr>
              <a:t>1</a:t>
            </a:r>
            <a:r>
              <a:rPr lang="zh-CN" altLang="en-US" sz="1600" dirty="0">
                <a:latin typeface="+mn-ea"/>
              </a:rPr>
              <a:t>个时钟。如果是用向量计算单元来计算，那么每个时钟周期就可以计算出输出矩阵中的一个值，也就是</a:t>
            </a:r>
            <a:r>
              <a:rPr lang="en-US" altLang="zh-CN" sz="1600" dirty="0">
                <a:latin typeface="+mn-ea"/>
              </a:rPr>
              <a:t>1</a:t>
            </a:r>
            <a:r>
              <a:rPr lang="zh-CN" altLang="en-US" sz="1600" dirty="0">
                <a:latin typeface="+mn-ea"/>
              </a:rPr>
              <a:t>行乘</a:t>
            </a:r>
            <a:r>
              <a:rPr lang="en-US" altLang="zh-CN" sz="1600" dirty="0">
                <a:latin typeface="+mn-ea"/>
              </a:rPr>
              <a:t>1</a:t>
            </a:r>
            <a:r>
              <a:rPr lang="zh-CN" altLang="en-US" sz="1600" dirty="0">
                <a:latin typeface="+mn-ea"/>
              </a:rPr>
              <a:t>列的值。如果是用矩阵计算单元来完成，则一个时钟周期就可以完成。</a:t>
            </a:r>
            <a:endParaRPr lang="en-US" altLang="zh-CN" sz="1600" dirty="0">
              <a:latin typeface="+mn-ea"/>
            </a:endParaRPr>
          </a:p>
          <a:p>
            <a:pPr>
              <a:lnSpc>
                <a:spcPct val="150000"/>
              </a:lnSpc>
            </a:pPr>
            <a:r>
              <a:rPr lang="zh-CN" altLang="en-US" sz="1600" dirty="0">
                <a:latin typeface="+mn-ea"/>
              </a:rPr>
              <a:t>这个分析是否准确？</a:t>
            </a:r>
            <a:endParaRPr lang="zh-CN" altLang="en-US" sz="1600" dirty="0">
              <a:latin typeface="+mn-ea"/>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a:lnSpc>
                <a:spcPct val="150000"/>
              </a:lnSpc>
            </a:pPr>
            <a:r>
              <a:rPr lang="zh-CN" altLang="en-US" sz="1600" dirty="0">
                <a:latin typeface="+mn-ea"/>
              </a:rPr>
              <a:t>分块是一个比较麻烦的事情，分块分的好与不好，决定了算法的性能。</a:t>
            </a:r>
            <a:endParaRPr lang="en-US" altLang="zh-CN" sz="1600" dirty="0">
              <a:latin typeface="+mn-ea"/>
            </a:endParaRPr>
          </a:p>
          <a:p>
            <a:pPr>
              <a:lnSpc>
                <a:spcPct val="150000"/>
              </a:lnSpc>
            </a:pPr>
            <a:r>
              <a:rPr lang="zh-CN" altLang="en-US" sz="1600" dirty="0">
                <a:latin typeface="+mn-ea"/>
              </a:rPr>
              <a:t>这里只是举一个例子，分块的方法有很多。</a:t>
            </a:r>
            <a:endParaRPr lang="zh-CN" altLang="en-US" sz="1600" dirty="0">
              <a:latin typeface="+mn-ea"/>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Arial" panose="020B0604020202020204" pitchFamily="34" charset="0"/>
                <a:ea typeface="宋体" panose="02010600030101010101" pitchFamily="2" charset="-122"/>
                <a:cs typeface="+mn-cs"/>
              </a:rPr>
              <a:t>在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CPU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计算过程中，矩阵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是按照行的方式进行扫描，矩阵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以列的方式进行扫描。而内存读取的方式是具有极强的</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数据局部性</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特征的，考虑行存储的矩阵存储方式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即无论矩阵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还是矩阵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都会按照行的方式进行存放</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，当读取内存中某个数时会打开内存中相应的一整行并且把同一行中所有的数都读取出来。这种内存的读取方式对矩阵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是非常高效的，但是对于矩阵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的读取却显得非常不友好，因为计算过程中矩阵</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是需要一列一列读取的，为此需要</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将矩阵</a:t>
            </a:r>
            <a:r>
              <a:rPr lang="en-US" altLang="zh-CN" sz="1200" b="1" i="0" kern="1200" dirty="0">
                <a:solidFill>
                  <a:schemeClr val="tx1"/>
                </a:solidFill>
                <a:effectLst/>
                <a:latin typeface="Arial" panose="020B0604020202020204" pitchFamily="34" charset="0"/>
                <a:ea typeface="宋体" panose="02010600030101010101" pitchFamily="2" charset="-122"/>
                <a:cs typeface="+mn-cs"/>
              </a:rPr>
              <a:t>B</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的存储方式转成按列存储</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，这样才能够</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符合内存读取的高效率模式</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。因此，</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在矩阵计算中往往通过改变某个矩阵的存储方式来提升矩阵计算的效率</a:t>
            </a:r>
            <a:r>
              <a:rPr lang="zh-CN" altLang="en-US" sz="1600" b="1" i="0" kern="1200" dirty="0">
                <a:solidFill>
                  <a:schemeClr val="tx1"/>
                </a:solidFill>
                <a:effectLst/>
                <a:latin typeface="+mn-ea"/>
                <a:ea typeface="宋体" panose="02010600030101010101" pitchFamily="2" charset="-122"/>
                <a:cs typeface="+mn-cs"/>
              </a:rPr>
              <a:t>。</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Arial" panose="020B0604020202020204" pitchFamily="34" charset="0"/>
                <a:ea typeface="宋体" panose="02010600030101010101" pitchFamily="2" charset="-122"/>
                <a:cs typeface="+mn-cs"/>
              </a:rPr>
              <a:t>矩阵计算单元可以快速完成</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16×16</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的矩阵相乘。但当超过</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16×16</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大小的矩阵利用该单元进行计算时，则需要事先</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按照特定的数据格式进行矩阵的存储，并在计算的过程中以特定的分块方式进行数据的读取。</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a:lnSpc>
                <a:spcPct val="150000"/>
              </a:lnSpc>
            </a:pPr>
            <a:r>
              <a:rPr lang="zh-CN" altLang="en-US" sz="1600" dirty="0">
                <a:latin typeface="+mn-ea"/>
              </a:rPr>
              <a:t>向量计算单元支持的寻址模式包括了向量连续寻址和固定间隔寻址。</a:t>
            </a:r>
            <a:endParaRPr lang="zh-CN" altLang="en-US" sz="1600" dirty="0">
              <a:latin typeface="+mn-ea"/>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a:lnSpc>
                <a:spcPct val="150000"/>
              </a:lnSpc>
            </a:pPr>
            <a:r>
              <a:rPr lang="zh-CN" altLang="en-US" sz="1600" dirty="0">
                <a:latin typeface="+mn-ea"/>
              </a:rPr>
              <a:t>标量计算单元的作用，不但是寻址，还有程序中的流程控制（如</a:t>
            </a:r>
            <a:r>
              <a:rPr lang="en-US" altLang="zh-CN" sz="1600" dirty="0">
                <a:latin typeface="+mn-ea"/>
              </a:rPr>
              <a:t>if, else</a:t>
            </a:r>
            <a:r>
              <a:rPr lang="zh-CN" altLang="en-US" sz="1600" dirty="0">
                <a:latin typeface="+mn-ea"/>
              </a:rPr>
              <a:t>等）。</a:t>
            </a:r>
            <a:endParaRPr lang="zh-CN" altLang="en-US" sz="1600" dirty="0">
              <a:latin typeface="+mn-ea"/>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fld>
            <a:endParaRPr lang="zh-CN" altLang="en-US">
              <a:solidFill>
                <a:prstClr val="black"/>
              </a:solidFill>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下面这个图展示了达芬奇架构中一个</a:t>
            </a:r>
            <a:r>
              <a:rPr lang="en-US" altLang="zh-CN" dirty="0"/>
              <a:t>AI</a:t>
            </a:r>
            <a:r>
              <a:rPr lang="zh-CN" altLang="en-US" dirty="0"/>
              <a:t>核内完整的数据传输路径。核外存储系统中的数据既可以直接搬运到矩阵计算单元也可以先行传入输入缓冲区，好处是可以利用大容量输入缓冲区暂存矩阵计算中需反复使用的数据。</a:t>
            </a:r>
            <a:endParaRPr lang="en-US" altLang="zh-CN" dirty="0"/>
          </a:p>
          <a:p>
            <a:r>
              <a:rPr lang="zh-CN" altLang="en-US" dirty="0"/>
              <a:t>矩阵计算单元和输出缓冲区之间是可以相互传输数据的。输</a:t>
            </a:r>
            <a:r>
              <a:rPr lang="zh-CN" altLang="en-US" dirty="0"/>
              <a:t>出缓冲区和向量计算单元、标量计算单元以及核外存储之间都有一条独立的双向数据通路。需要注意的是，</a:t>
            </a:r>
            <a:r>
              <a:rPr lang="en-US" altLang="zh-CN" dirty="0"/>
              <a:t>AI Core</a:t>
            </a:r>
            <a:r>
              <a:rPr lang="zh-CN" altLang="en-US" dirty="0"/>
              <a:t>中的所有数据必须经过输出缓冲区才能被写回到核外存储系统。因此输出缓冲区作为</a:t>
            </a:r>
            <a:r>
              <a:rPr lang="en-US" altLang="zh-CN" dirty="0"/>
              <a:t>AI Core</a:t>
            </a:r>
            <a:r>
              <a:rPr lang="zh-CN" altLang="en-US" dirty="0"/>
              <a:t>数据流出的闸口，能够统一地控制和协调所有核内数据的输出。</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zh-CN" altLang="en-US" dirty="0"/>
              <a:t>在达芬奇架构下，控制单元为整个计算过程提供了指令控制。控制单元主要组成部分为：</a:t>
            </a:r>
            <a:endParaRPr lang="en-US" altLang="zh-CN" dirty="0"/>
          </a:p>
          <a:p>
            <a:r>
              <a:rPr lang="zh-CN" altLang="en-US" dirty="0"/>
              <a:t>在指令执行过程中，可以提前预取后续指令，并一次读入多条指令进入缓冲，提升指令执行效率。指令被后续硬件自动解码或运算后便会被导入标量队列中，实现地址解码与运算控制。在进入指令发射模块之前，所有指令都作为普通标量指令被逐条顺次处理。标量队列将这些指令地址和参数解码配置好后，由指令发射模块根据指令类型分别发送到对应的指令执行队列中，而标量指令会驻留在标量指令处理队列中。</a:t>
            </a:r>
            <a:endParaRPr lang="en-US" altLang="zh-CN"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zh-CN" altLang="en-US" dirty="0"/>
              <a:t>我们在写程序时，通常会面临一个问题，计算单元比数据传输单元要快，因此很多时候计算完之后，数据还没提供过来，计算单元会进入空闲状态。</a:t>
            </a:r>
            <a:endParaRPr lang="en-US" altLang="zh-CN" dirty="0"/>
          </a:p>
          <a:p>
            <a:r>
              <a:rPr lang="zh-CN" altLang="en-US" dirty="0"/>
              <a:t>举个简单的例子，华罗庚有一篇文章</a:t>
            </a:r>
            <a:r>
              <a:rPr lang="en-US" altLang="zh-CN" dirty="0"/>
              <a:t>《</a:t>
            </a:r>
            <a:r>
              <a:rPr lang="zh-CN" altLang="en-US" dirty="0"/>
              <a:t>统筹方法</a:t>
            </a:r>
            <a:r>
              <a:rPr lang="en-US" altLang="zh-CN" dirty="0"/>
              <a:t>》</a:t>
            </a:r>
            <a:r>
              <a:rPr lang="zh-CN" altLang="en-US" dirty="0"/>
              <a:t>，在烧水的时候做点别的事情，水烧开后，别的事情也做完了。</a:t>
            </a:r>
            <a:endParaRPr lang="en-US" altLang="zh-CN" dirty="0"/>
          </a:p>
          <a:p>
            <a:r>
              <a:rPr lang="zh-CN" altLang="en-US" dirty="0"/>
              <a:t>同样的道理在指令流水里也能用到，在计算的时候，数据可以先搬运，搬过来之后，之前的计算也算完了，这叫指令集并行。</a:t>
            </a:r>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r>
              <a:rPr lang="zh-CN" altLang="en-US" dirty="0"/>
              <a:t>这个图示意了</a:t>
            </a:r>
            <a:r>
              <a:rPr lang="en-US" altLang="zh-CN" dirty="0"/>
              <a:t>4</a:t>
            </a:r>
            <a:r>
              <a:rPr lang="zh-CN" altLang="en-US" dirty="0"/>
              <a:t>条指令流水线的执行流程，标量指令处理队列首先执行标量指令</a:t>
            </a:r>
            <a:r>
              <a:rPr lang="en-US" altLang="zh-CN" dirty="0"/>
              <a:t>0</a:t>
            </a:r>
            <a:r>
              <a:rPr lang="zh-CN" altLang="en-US" dirty="0"/>
              <a:t>，</a:t>
            </a:r>
            <a:r>
              <a:rPr lang="en-US" altLang="zh-CN" dirty="0"/>
              <a:t>1</a:t>
            </a:r>
            <a:r>
              <a:rPr lang="zh-CN" altLang="en-US" dirty="0"/>
              <a:t>和</a:t>
            </a:r>
            <a:r>
              <a:rPr lang="en-US" altLang="zh-CN" dirty="0"/>
              <a:t>2</a:t>
            </a:r>
            <a:r>
              <a:rPr lang="zh-CN" altLang="en-US" dirty="0"/>
              <a:t>三条标量指令。由于向量指令</a:t>
            </a:r>
            <a:r>
              <a:rPr lang="en-US" altLang="zh-CN" dirty="0"/>
              <a:t>0</a:t>
            </a:r>
            <a:r>
              <a:rPr lang="zh-CN" altLang="en-US" dirty="0"/>
              <a:t>和存储指令</a:t>
            </a:r>
            <a:r>
              <a:rPr lang="en-US" altLang="zh-CN" dirty="0"/>
              <a:t>0</a:t>
            </a:r>
            <a:r>
              <a:rPr lang="zh-CN" altLang="en-US" dirty="0"/>
              <a:t>与标量指令</a:t>
            </a:r>
            <a:r>
              <a:rPr lang="en-US" altLang="zh-CN" dirty="0"/>
              <a:t>2</a:t>
            </a:r>
            <a:r>
              <a:rPr lang="zh-CN" altLang="en-US" dirty="0"/>
              <a:t>存在数据依赖性，所以需要等待标量指令</a:t>
            </a:r>
            <a:r>
              <a:rPr lang="en-US" altLang="zh-CN" dirty="0"/>
              <a:t>2</a:t>
            </a:r>
            <a:r>
              <a:rPr lang="zh-CN" altLang="en-US" dirty="0"/>
              <a:t>执行完成才能发射启动。且由于指令是顺序发射的，那么矩阵指令</a:t>
            </a:r>
            <a:r>
              <a:rPr lang="en-US" altLang="zh-CN" dirty="0"/>
              <a:t>0</a:t>
            </a:r>
            <a:r>
              <a:rPr lang="zh-CN" altLang="en-US" dirty="0"/>
              <a:t>和标量指令</a:t>
            </a:r>
            <a:r>
              <a:rPr lang="en-US" altLang="zh-CN" dirty="0"/>
              <a:t>3</a:t>
            </a:r>
            <a:r>
              <a:rPr lang="zh-CN" altLang="en-US" dirty="0"/>
              <a:t>需要等到时刻</a:t>
            </a:r>
            <a:r>
              <a:rPr lang="en-US" altLang="zh-CN" dirty="0"/>
              <a:t>4</a:t>
            </a:r>
            <a:r>
              <a:rPr lang="zh-CN" altLang="en-US" dirty="0"/>
              <a:t>才能发射启动，此时</a:t>
            </a:r>
            <a:r>
              <a:rPr lang="en-US" altLang="zh-CN" dirty="0"/>
              <a:t>4</a:t>
            </a:r>
            <a:r>
              <a:rPr lang="zh-CN" altLang="en-US" dirty="0"/>
              <a:t>条指令队列的指令可以开始并行执行。直到标量指令</a:t>
            </a:r>
            <a:r>
              <a:rPr lang="en-US" altLang="zh-CN" dirty="0"/>
              <a:t>7</a:t>
            </a:r>
            <a:r>
              <a:rPr lang="zh-CN" altLang="en-US" dirty="0"/>
              <a:t>生效后，事件同步模块才允许标量流水线继续执行标量指令</a:t>
            </a:r>
            <a:r>
              <a:rPr lang="en-US" altLang="zh-CN" dirty="0"/>
              <a:t>8</a:t>
            </a:r>
            <a:r>
              <a:rPr lang="zh-CN" altLang="en-US" dirty="0"/>
              <a:t>。</a:t>
            </a:r>
            <a:endParaRPr lang="zh-CN" altLang="en-US"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2018</a:t>
            </a:r>
            <a:r>
              <a:rPr lang="zh-CN" altLang="zh-CN" sz="1200" kern="1200" dirty="0">
                <a:solidFill>
                  <a:schemeClr val="tx1"/>
                </a:solidFill>
                <a:effectLst/>
                <a:latin typeface="Arial" panose="020B0604020202020204" pitchFamily="34" charset="0"/>
                <a:ea typeface="宋体" panose="02010600030101010101" pitchFamily="2" charset="-122"/>
                <a:cs typeface="+mn-cs"/>
              </a:rPr>
              <a:t>年</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zh-CN" altLang="zh-CN" sz="1200" kern="1200" dirty="0">
                <a:solidFill>
                  <a:schemeClr val="tx1"/>
                </a:solidFill>
                <a:effectLst/>
                <a:latin typeface="Arial" panose="020B0604020202020204" pitchFamily="34" charset="0"/>
                <a:ea typeface="宋体" panose="02010600030101010101" pitchFamily="2" charset="-122"/>
                <a:cs typeface="+mn-cs"/>
              </a:rPr>
              <a:t>月，</a:t>
            </a:r>
            <a:r>
              <a:rPr lang="zh-CN" altLang="en-US" sz="1200" kern="1200" dirty="0">
                <a:solidFill>
                  <a:schemeClr val="tx1"/>
                </a:solidFill>
                <a:effectLst/>
                <a:latin typeface="Arial" panose="020B0604020202020204" pitchFamily="34" charset="0"/>
                <a:ea typeface="宋体" panose="02010600030101010101" pitchFamily="2" charset="-122"/>
                <a:cs typeface="+mn-cs"/>
              </a:rPr>
              <a:t>华为推出了</a:t>
            </a:r>
            <a:r>
              <a:rPr lang="zh-CN" altLang="zh-CN" sz="1200" kern="1200" dirty="0">
                <a:solidFill>
                  <a:schemeClr val="tx1"/>
                </a:solidFill>
                <a:effectLst/>
                <a:latin typeface="Arial" panose="020B0604020202020204" pitchFamily="34" charset="0"/>
                <a:ea typeface="宋体" panose="02010600030101010101" pitchFamily="2" charset="-122"/>
                <a:cs typeface="+mn-cs"/>
              </a:rPr>
              <a:t>代号为</a:t>
            </a:r>
            <a:r>
              <a:rPr lang="en-US" altLang="zh-CN" sz="1200" kern="1200" dirty="0">
                <a:solidFill>
                  <a:schemeClr val="tx1"/>
                </a:solidFill>
                <a:effectLst/>
                <a:latin typeface="Arial" panose="020B0604020202020204" pitchFamily="34" charset="0"/>
                <a:ea typeface="宋体" panose="02010600030101010101" pitchFamily="2" charset="-122"/>
                <a:cs typeface="+mn-cs"/>
              </a:rPr>
              <a:t>910</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310</a:t>
            </a:r>
            <a:r>
              <a:rPr lang="zh-CN" altLang="zh-CN" sz="1200" kern="1200" dirty="0">
                <a:solidFill>
                  <a:schemeClr val="tx1"/>
                </a:solidFill>
                <a:effectLst/>
                <a:latin typeface="Arial" panose="020B0604020202020204" pitchFamily="34" charset="0"/>
                <a:ea typeface="宋体" panose="02010600030101010101" pitchFamily="2" charset="-122"/>
                <a:cs typeface="+mn-cs"/>
              </a:rPr>
              <a:t>的昇腾</a:t>
            </a:r>
            <a:r>
              <a:rPr lang="en-US" altLang="zh-CN" sz="1200" kern="1200" dirty="0">
                <a:solidFill>
                  <a:schemeClr val="tx1"/>
                </a:solidFill>
                <a:effectLst/>
                <a:latin typeface="Arial" panose="020B0604020202020204" pitchFamily="34" charset="0"/>
                <a:ea typeface="宋体" panose="02010600030101010101" pitchFamily="2" charset="-122"/>
                <a:cs typeface="+mn-cs"/>
              </a:rPr>
              <a:t>AI</a:t>
            </a:r>
            <a:r>
              <a:rPr lang="zh-CN" altLang="zh-CN" sz="1200" kern="1200" dirty="0">
                <a:solidFill>
                  <a:schemeClr val="tx1"/>
                </a:solidFill>
                <a:effectLst/>
                <a:latin typeface="Arial" panose="020B0604020202020204" pitchFamily="34" charset="0"/>
                <a:ea typeface="宋体" panose="02010600030101010101" pitchFamily="2" charset="-122"/>
                <a:cs typeface="+mn-cs"/>
              </a:rPr>
              <a:t>处理器</a:t>
            </a:r>
            <a:r>
              <a:rPr lang="zh-CN" altLang="en-US" sz="1200" kern="1200" dirty="0">
                <a:solidFill>
                  <a:schemeClr val="tx1"/>
                </a:solidFill>
                <a:effectLst/>
                <a:latin typeface="Arial" panose="020B0604020202020204" pitchFamily="34" charset="0"/>
                <a:ea typeface="宋体" panose="02010600030101010101" pitchFamily="2" charset="-122"/>
                <a:cs typeface="+mn-cs"/>
              </a:rPr>
              <a:t>系列产品</a:t>
            </a:r>
            <a:r>
              <a:rPr lang="zh-CN" altLang="zh-CN" sz="1200" kern="1200" dirty="0">
                <a:solidFill>
                  <a:schemeClr val="tx1"/>
                </a:solidFill>
                <a:effectLst/>
                <a:latin typeface="Arial" panose="020B0604020202020204" pitchFamily="34" charset="0"/>
                <a:ea typeface="宋体" panose="02010600030101010101" pitchFamily="2" charset="-122"/>
                <a:cs typeface="+mn-cs"/>
              </a:rPr>
              <a:t>。基于达芬奇架构，华为还计划了适用于蓝牙耳机，智能手机和可穿戴设备的</a:t>
            </a:r>
            <a:r>
              <a:rPr lang="en-US" altLang="zh-CN" sz="1200" kern="1200" dirty="0">
                <a:solidFill>
                  <a:schemeClr val="tx1"/>
                </a:solidFill>
                <a:effectLst/>
                <a:latin typeface="Arial" panose="020B0604020202020204" pitchFamily="34" charset="0"/>
                <a:ea typeface="宋体" panose="02010600030101010101" pitchFamily="2" charset="-122"/>
                <a:cs typeface="+mn-cs"/>
              </a:rPr>
              <a:t>Ascend</a:t>
            </a:r>
            <a:r>
              <a:rPr lang="zh-CN" altLang="zh-CN" sz="1200" kern="1200" dirty="0">
                <a:solidFill>
                  <a:schemeClr val="tx1"/>
                </a:solidFill>
                <a:effectLst/>
                <a:latin typeface="Arial" panose="020B0604020202020204" pitchFamily="34" charset="0"/>
                <a:ea typeface="宋体" panose="02010600030101010101" pitchFamily="2" charset="-122"/>
                <a:cs typeface="+mn-cs"/>
              </a:rPr>
              <a:t>芯片系列（</a:t>
            </a:r>
            <a:r>
              <a:rPr lang="en-US" altLang="zh-CN" sz="1200" kern="1200" dirty="0">
                <a:solidFill>
                  <a:schemeClr val="tx1"/>
                </a:solidFill>
                <a:effectLst/>
                <a:latin typeface="Arial" panose="020B0604020202020204" pitchFamily="34" charset="0"/>
                <a:ea typeface="宋体" panose="02010600030101010101" pitchFamily="2" charset="-122"/>
                <a:cs typeface="+mn-cs"/>
              </a:rPr>
              <a:t>Nano</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Tiny</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Lite</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a:xfrm>
            <a:off x="65088" y="744538"/>
            <a:ext cx="6630987" cy="3730625"/>
          </a:xfrm>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宋体" panose="02010600030101010101" pitchFamily="2" charset="-122"/>
                <a:cs typeface="+mn-cs"/>
              </a:rPr>
              <a:t>DSA</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Domain Specific Architecture</a:t>
            </a:r>
            <a:r>
              <a:rPr lang="zh-CN" altLang="zh-CN" sz="1200" kern="1200" dirty="0">
                <a:solidFill>
                  <a:schemeClr val="tx1"/>
                </a:solidFill>
                <a:effectLst/>
                <a:latin typeface="Arial" panose="020B0604020202020204" pitchFamily="34" charset="0"/>
                <a:ea typeface="宋体" panose="02010600030101010101" pitchFamily="2" charset="-122"/>
                <a:cs typeface="+mn-cs"/>
              </a:rPr>
              <a:t>）特定域架构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t>GPR</a:t>
            </a:r>
            <a:r>
              <a:rPr lang="zh-CN" altLang="en-US" b="0" dirty="0"/>
              <a:t>用于存储标量计算的输入和输出；</a:t>
            </a:r>
            <a:endParaRPr lang="zh-CN" alt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t>SPR</a:t>
            </a:r>
            <a:r>
              <a:rPr lang="zh-CN" altLang="en-US" b="0" dirty="0"/>
              <a:t>是</a:t>
            </a:r>
            <a:r>
              <a:rPr lang="en-US" altLang="zh-CN" b="0" dirty="0"/>
              <a:t>AI Core</a:t>
            </a:r>
            <a:r>
              <a:rPr lang="zh-CN" altLang="en-US" b="0" dirty="0"/>
              <a:t>的配置寄存器，通过修改</a:t>
            </a:r>
            <a:r>
              <a:rPr lang="en-US" altLang="zh-CN" b="0" dirty="0"/>
              <a:t>SPR</a:t>
            </a:r>
            <a:r>
              <a:rPr lang="zh-CN" altLang="en-US" b="0" dirty="0"/>
              <a:t>的内容可以修改</a:t>
            </a:r>
            <a:r>
              <a:rPr lang="en-US" altLang="zh-CN" b="0" dirty="0"/>
              <a:t>AI Core</a:t>
            </a:r>
            <a:r>
              <a:rPr lang="zh-CN" altLang="en-US" b="0" dirty="0"/>
              <a:t>的部分计算行为。</a:t>
            </a:r>
            <a:endParaRPr lang="zh-CN" alt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t>L0 buffer</a:t>
            </a:r>
            <a:r>
              <a:rPr lang="zh-CN" altLang="en-US" b="0" dirty="0"/>
              <a:t>用于存储</a:t>
            </a:r>
            <a:r>
              <a:rPr lang="en-US" altLang="zh-CN" b="0" dirty="0"/>
              <a:t>Cube</a:t>
            </a:r>
            <a:r>
              <a:rPr lang="zh-CN" altLang="en-US" b="0" dirty="0"/>
              <a:t>的输入和输出，</a:t>
            </a:r>
            <a:endParaRPr lang="zh-CN" alt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dirty="0"/>
              <a:t>L1 buffer</a:t>
            </a:r>
            <a:r>
              <a:rPr lang="zh-CN" altLang="en-US" b="0" dirty="0"/>
              <a:t>是</a:t>
            </a:r>
            <a:r>
              <a:rPr lang="en-US" altLang="zh-CN" b="0" dirty="0"/>
              <a:t>AI Core</a:t>
            </a:r>
            <a:r>
              <a:rPr lang="zh-CN" altLang="en-US" b="0" dirty="0"/>
              <a:t>内比较大的一块数据中转区，可暂存</a:t>
            </a:r>
            <a:r>
              <a:rPr lang="en-US" altLang="zh-CN" b="0" dirty="0"/>
              <a:t>AI Core</a:t>
            </a:r>
            <a:r>
              <a:rPr lang="zh-CN" altLang="en-US" b="0" dirty="0"/>
              <a:t>中需要反复使用的数据，从而减少总线读写次数。</a:t>
            </a:r>
            <a:r>
              <a:rPr lang="en-US" altLang="zh-CN" b="0" i="0" dirty="0">
                <a:solidFill>
                  <a:srgbClr val="002060"/>
                </a:solidFill>
                <a:effectLst/>
                <a:latin typeface="微软雅黑" panose="020B0503020204020204" pitchFamily="34" charset="-122"/>
                <a:ea typeface="微软雅黑" panose="020B0503020204020204" pitchFamily="34" charset="-122"/>
              </a:rPr>
              <a:t>Unified buffer </a:t>
            </a:r>
            <a:r>
              <a:rPr lang="zh-CN" altLang="en-US" b="0" i="0" dirty="0">
                <a:solidFill>
                  <a:srgbClr val="002060"/>
                </a:solidFill>
                <a:effectLst/>
                <a:latin typeface="微软雅黑" panose="020B0503020204020204" pitchFamily="34" charset="-122"/>
                <a:ea typeface="微软雅黑" panose="020B0503020204020204" pitchFamily="34" charset="-122"/>
              </a:rPr>
              <a:t>主要用于标量和向量计算的输入和输出。</a:t>
            </a:r>
            <a:endParaRPr lang="zh-CN" altLang="en-US" b="0" i="0" dirty="0">
              <a:solidFill>
                <a:srgbClr val="002060"/>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i="0" dirty="0">
                <a:solidFill>
                  <a:srgbClr val="002060"/>
                </a:solidFill>
                <a:effectLst/>
                <a:latin typeface="微软雅黑" panose="020B0503020204020204" pitchFamily="34" charset="-122"/>
                <a:ea typeface="微软雅黑" panose="020B0503020204020204" pitchFamily="34" charset="-122"/>
              </a:rPr>
              <a:t>L2 buffer</a:t>
            </a:r>
            <a:r>
              <a:rPr lang="zh-CN" altLang="en-US" b="0" i="0" dirty="0">
                <a:solidFill>
                  <a:srgbClr val="002060"/>
                </a:solidFill>
                <a:effectLst/>
                <a:latin typeface="微软雅黑" panose="020B0503020204020204" pitchFamily="34" charset="-122"/>
                <a:ea typeface="微软雅黑" panose="020B0503020204020204" pitchFamily="34" charset="-122"/>
              </a:rPr>
              <a:t>为容量</a:t>
            </a:r>
            <a:r>
              <a:rPr lang="en-US" altLang="zh-CN" b="0" i="0" dirty="0">
                <a:solidFill>
                  <a:srgbClr val="002060"/>
                </a:solidFill>
                <a:effectLst/>
                <a:latin typeface="微软雅黑" panose="020B0503020204020204" pitchFamily="34" charset="-122"/>
                <a:ea typeface="微软雅黑" panose="020B0503020204020204" pitchFamily="34" charset="-122"/>
              </a:rPr>
              <a:t>8MB</a:t>
            </a:r>
            <a:r>
              <a:rPr lang="zh-CN" altLang="en-US" b="0" i="0" dirty="0">
                <a:solidFill>
                  <a:srgbClr val="002060"/>
                </a:solidFill>
                <a:effectLst/>
                <a:latin typeface="微软雅黑" panose="020B0503020204020204" pitchFamily="34" charset="-122"/>
                <a:ea typeface="微软雅黑" panose="020B0503020204020204" pitchFamily="34" charset="-122"/>
              </a:rPr>
              <a:t>的片上缓冲区，提供高带宽、低延迟、高效率的数据交换和访问。</a:t>
            </a:r>
            <a:endParaRPr lang="zh-CN" altLang="en-US" b="0" i="0" dirty="0">
              <a:solidFill>
                <a:srgbClr val="002060"/>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i="0" dirty="0">
                <a:solidFill>
                  <a:srgbClr val="002060"/>
                </a:solidFill>
                <a:effectLst/>
                <a:latin typeface="微软雅黑" panose="020B0503020204020204" pitchFamily="34" charset="-122"/>
                <a:ea typeface="微软雅黑" panose="020B0503020204020204" pitchFamily="34" charset="-122"/>
              </a:rPr>
              <a:t>MTE </a:t>
            </a:r>
            <a:r>
              <a:rPr lang="zh-CN" altLang="en-US" b="0" i="0" dirty="0">
                <a:solidFill>
                  <a:srgbClr val="002060"/>
                </a:solidFill>
                <a:effectLst/>
                <a:latin typeface="微软雅黑" panose="020B0503020204020204" pitchFamily="34" charset="-122"/>
                <a:ea typeface="微软雅黑" panose="020B0503020204020204" pitchFamily="34" charset="-122"/>
              </a:rPr>
              <a:t>（</a:t>
            </a:r>
            <a:r>
              <a:rPr lang="en-US" altLang="zh-CN" b="0" i="0" dirty="0">
                <a:solidFill>
                  <a:srgbClr val="002060"/>
                </a:solidFill>
                <a:effectLst/>
                <a:latin typeface="微软雅黑" panose="020B0503020204020204" pitchFamily="34" charset="-122"/>
                <a:ea typeface="微软雅黑" panose="020B0503020204020204" pitchFamily="34" charset="-122"/>
              </a:rPr>
              <a:t>Memory Transform Engine</a:t>
            </a:r>
            <a:r>
              <a:rPr lang="zh-CN" altLang="en-US" b="0" i="0" dirty="0">
                <a:solidFill>
                  <a:srgbClr val="002060"/>
                </a:solidFill>
                <a:effectLst/>
                <a:latin typeface="微软雅黑" panose="020B0503020204020204" pitchFamily="34" charset="-122"/>
                <a:ea typeface="微软雅黑" panose="020B0503020204020204" pitchFamily="34" charset="-122"/>
              </a:rPr>
              <a:t>）是内存传输引擎，主要完成</a:t>
            </a:r>
            <a:r>
              <a:rPr lang="en-US" altLang="zh-CN" b="0" i="0" dirty="0">
                <a:solidFill>
                  <a:srgbClr val="002060"/>
                </a:solidFill>
                <a:effectLst/>
                <a:latin typeface="微软雅黑" panose="020B0503020204020204" pitchFamily="34" charset="-122"/>
                <a:ea typeface="微软雅黑" panose="020B0503020204020204" pitchFamily="34" charset="-122"/>
              </a:rPr>
              <a:t>AI Core</a:t>
            </a:r>
            <a:r>
              <a:rPr lang="zh-CN" altLang="en-US" b="0" i="0" dirty="0">
                <a:solidFill>
                  <a:srgbClr val="002060"/>
                </a:solidFill>
                <a:effectLst/>
                <a:latin typeface="微软雅黑" panose="020B0503020204020204" pitchFamily="34" charset="-122"/>
                <a:ea typeface="微软雅黑" panose="020B0503020204020204" pitchFamily="34" charset="-122"/>
              </a:rPr>
              <a:t>内部数据在不同</a:t>
            </a:r>
            <a:r>
              <a:rPr lang="en-US" altLang="zh-CN" b="0" i="0" dirty="0">
                <a:solidFill>
                  <a:srgbClr val="002060"/>
                </a:solidFill>
                <a:effectLst/>
                <a:latin typeface="微软雅黑" panose="020B0503020204020204" pitchFamily="34" charset="-122"/>
                <a:ea typeface="微软雅黑" panose="020B0503020204020204" pitchFamily="34" charset="-122"/>
              </a:rPr>
              <a:t>Buffer</a:t>
            </a:r>
            <a:r>
              <a:rPr lang="zh-CN" altLang="en-US" b="0" i="0" dirty="0">
                <a:solidFill>
                  <a:srgbClr val="002060"/>
                </a:solidFill>
                <a:effectLst/>
                <a:latin typeface="微软雅黑" panose="020B0503020204020204" pitchFamily="34" charset="-122"/>
                <a:ea typeface="微软雅黑" panose="020B0503020204020204" pitchFamily="34" charset="-122"/>
              </a:rPr>
              <a:t>之间的读写管理及一些格式转换的操作。</a:t>
            </a:r>
            <a:endParaRPr lang="zh-CN" altLang="en-US" b="0" dirty="0"/>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F07326F3-4732-B74B-9C70-D0992466E49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754063"/>
            <a:ext cx="5837237" cy="3284537"/>
          </a:xfrm>
        </p:spPr>
      </p:sp>
      <p:sp>
        <p:nvSpPr>
          <p:cNvPr id="3" name="备注占位符 2"/>
          <p:cNvSpPr>
            <a:spLocks noGrp="1"/>
          </p:cNvSpPr>
          <p:nvPr>
            <p:ph type="body" idx="1"/>
          </p:nvPr>
        </p:nvSpPr>
        <p:spPr/>
        <p:txBody>
          <a:bodyPr/>
          <a:lstStyle/>
          <a:p>
            <a:pPr>
              <a:lnSpc>
                <a:spcPts val="2750"/>
              </a:lnSpc>
            </a:pP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基于达芬奇架构的昇腾</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处理器提供了超强的</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算力，这得益于</a:t>
            </a:r>
            <a:r>
              <a:rPr lang="zh-CN" altLang="en-US" sz="1600" b="1" dirty="0">
                <a:latin typeface="Calibri" panose="020F0502020204030204" pitchFamily="34" charset="0"/>
                <a:ea typeface="微软雅黑" panose="020B0503020204020204" pitchFamily="34" charset="-122"/>
                <a:cs typeface="Times New Roman" panose="02020603050405020304" pitchFamily="18" charset="0"/>
              </a:rPr>
              <a:t>达芬奇架构</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面向</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的全新突破性设计。</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pPr lvl="0"/>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传统处理器，采用一维的标量计算，每瓦特只能提供</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0.003 TOPS INT8</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的算力；即使是目前主流的加速卡，基于向量计算，算力也只有</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0.3TOPS </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每瓦特的算力水平，远远无法满足人工智能应用对算力的增长需求。</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pPr>
              <a:lnSpc>
                <a:spcPts val="2750"/>
              </a:lnSpc>
            </a:pP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华为昇腾芯片，采用了面向张量计算的达芬奇架构，通过独创的</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16*16*16</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的</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3D Cube</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设计，一条指令完成两个</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16X16</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矩阵的相乘运算，等同于在极短时间内进行了</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4096</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个</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16</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位半精度浮点乘加运算，为人工智能提供强大的算力支持。</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pPr>
              <a:lnSpc>
                <a:spcPts val="2750"/>
              </a:lnSpc>
            </a:pP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基于统一的达芬奇架构，我们可以支持</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Ascend-</a:t>
            </a:r>
            <a:r>
              <a:rPr lang="en-US" altLang="zh-CN" sz="1600" dirty="0" err="1">
                <a:latin typeface="Calibri" panose="020F0502020204030204" pitchFamily="34" charset="0"/>
                <a:ea typeface="微软雅黑" panose="020B0503020204020204" pitchFamily="34" charset="-122"/>
                <a:cs typeface="Times New Roman" panose="02020603050405020304" pitchFamily="18" charset="0"/>
              </a:rPr>
              <a:t>Nano</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Ascend-Tiny</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Ascend-Lite</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Ascend-Mini</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Ascend-Max</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等芯片规格，具备从几十毫瓦</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IP</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到几百瓦芯片的平滑扩展，覆盖了端、边、云的全场景部署的能力。</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a:xfrm>
            <a:off x="3800165" y="8542833"/>
            <a:ext cx="2907196" cy="451266"/>
          </a:xfrm>
          <a:prstGeom prst="rect">
            <a:avLst/>
          </a:prstGeom>
        </p:spPr>
        <p:txBody>
          <a:bodyPr/>
          <a:lstStyle/>
          <a:p>
            <a:fld id="{C5A82313-2C7B-4A40-965E-0FD29697010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为了支持大规模的云侧神经网络训练，设计了超高带宽片上网状网络</a:t>
            </a:r>
            <a:r>
              <a:rPr lang="en-US" altLang="zh-CN" sz="1200" kern="1200" dirty="0">
                <a:solidFill>
                  <a:schemeClr val="tx1"/>
                </a:solidFill>
                <a:effectLst/>
                <a:latin typeface="Arial" panose="020B0604020202020204" pitchFamily="34" charset="0"/>
                <a:ea typeface="宋体" panose="02010600030101010101" pitchFamily="2" charset="-122"/>
                <a:cs typeface="+mn-cs"/>
              </a:rPr>
              <a:t>[Ultra-high bandwidth on-chip mesh network (LSU)]</a:t>
            </a:r>
            <a:r>
              <a:rPr lang="zh-CN" altLang="zh-CN" sz="1200" kern="1200" dirty="0">
                <a:solidFill>
                  <a:schemeClr val="tx1"/>
                </a:solidFill>
                <a:effectLst/>
                <a:latin typeface="Arial" panose="020B0604020202020204" pitchFamily="34" charset="0"/>
                <a:ea typeface="宋体" panose="02010600030101010101" pitchFamily="2" charset="-122"/>
                <a:cs typeface="+mn-cs"/>
              </a:rPr>
              <a:t>，以互连多个多维数据集扩展芯片。</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3B9DA0D4-298B-CE45-B532-35C270D517C8}" type="slidenum">
              <a:rPr lang="en-US" altLang="zh-CN"/>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A1D6E32-F43C-FB41-A29A-9B01FD260BBD}" type="slidenum">
              <a:rPr lang="en-US" altLang="zh-CN"/>
            </a:fld>
            <a:endParaRPr lang="en-US" altLang="zh-CN"/>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4450"/>
            <a:ext cx="2743200" cy="6192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4450"/>
            <a:ext cx="8026400" cy="6192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D29B085-9973-7446-B517-BFABB5504293}" type="slidenum">
              <a:rPr lang="en-US" altLang="zh-CN"/>
            </a:fld>
            <a:endParaRPr lang="en-US" altLang="zh-CN"/>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4"/>
            <a:ext cx="10972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F642972-85F3-0543-B43D-E02AD8D16BB6}" type="slidenum">
              <a:rPr lang="en-US" altLang="zh-CN"/>
            </a:fld>
            <a:endParaRPr lang="en-US" altLang="zh-CN"/>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518FC1D-6280-3047-8C5C-7DA26AE826C1}" type="slidenum">
              <a:rPr lang="en-US" altLang="zh-CN"/>
            </a:fld>
            <a:endParaRPr lang="en-US" altLang="zh-CN"/>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A97E150-0B00-2C49-A9D7-B5CDE2625974}" type="slidenum">
              <a:rPr lang="en-US" altLang="zh-CN"/>
            </a:fld>
            <a:endParaRPr lang="en-US" altLang="zh-CN"/>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p:nvPr>
        </p:nvSpPr>
        <p:spPr>
          <a:xfrm>
            <a:off x="6197600" y="1052513"/>
            <a:ext cx="5384800" cy="5184775"/>
          </a:xfrm>
        </p:spPr>
        <p:txBody>
          <a:bodyPr/>
          <a:lstStyle/>
          <a:p>
            <a:pPr lvl="0"/>
            <a:endParaRPr lang="zh-CN" altLang="en-US" noProof="0"/>
          </a:p>
        </p:txBody>
      </p:sp>
      <p:sp>
        <p:nvSpPr>
          <p:cNvPr id="5" name="Rectangle 6"/>
          <p:cNvSpPr>
            <a:spLocks noGrp="1" noChangeArrowheads="1"/>
          </p:cNvSpPr>
          <p:nvPr>
            <p:ph type="sldNum" sz="quarter" idx="10"/>
          </p:nvPr>
        </p:nvSpPr>
        <p:spPr/>
        <p:txBody>
          <a:bodyPr/>
          <a:lstStyle>
            <a:lvl1pPr>
              <a:defRPr/>
            </a:lvl1pPr>
          </a:lstStyle>
          <a:p>
            <a:pPr>
              <a:defRPr/>
            </a:pPr>
            <a:fld id="{5164A787-F7FE-1A4B-8DEF-DF36C2AA2E35}" type="slidenum">
              <a:rPr lang="en-US" altLang="zh-CN"/>
            </a:fld>
            <a:endParaRPr lang="en-US" altLang="zh-CN"/>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88AD637-C2FC-C44A-8A45-9D2DD5ABB681}" type="slidenum">
              <a:rPr lang="en-US" altLang="zh-CN"/>
            </a:fld>
            <a:endParaRPr lang="en-US" altLang="zh-CN"/>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971ACCAA-D0DA-8743-986C-579D3422ABE1}" type="slidenum">
              <a:rPr lang="en-US" altLang="zh-CN"/>
            </a:fld>
            <a:endParaRPr lang="en-US" altLang="zh-CN"/>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052513"/>
            <a:ext cx="10972800" cy="51847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A6B0944B-258F-034B-B8F5-59BBCDD96845}" type="slidenum">
              <a:rPr lang="en-US" altLang="zh-CN"/>
            </a:fld>
            <a:endParaRPr lang="en-US" altLang="zh-CN"/>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2A6E8A9D-8E0D-E943-8794-D19D63E186DB}" type="slidenum">
              <a:rPr lang="en-US" altLang="zh-CN"/>
            </a:fld>
            <a:endParaRPr lang="en-US" altLang="zh-CN"/>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65E1E517-BCF5-634A-9CA5-72290370C34D}" type="slidenum">
              <a:rPr lang="en-US" altLang="zh-CN"/>
            </a:fld>
            <a:endParaRPr lang="en-US" altLang="zh-CN"/>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58FE2A48-9A9F-8E4A-A2AC-2AAD894EF17F}" type="slidenum">
              <a:rPr lang="en-US" altLang="zh-CN"/>
            </a:fld>
            <a:endParaRPr lang="en-US" altLang="zh-CN"/>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40"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731841" y="1047753"/>
            <a:ext cx="10728327"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EBC60F40-7896-494E-83C0-729986E226BA}" type="slidenum">
              <a:rPr lang="en-US" altLang="zh-CN"/>
            </a:fld>
            <a:endParaRPr lang="en-US" altLang="zh-CN"/>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F76464E-911B-7A4E-A391-7146B60C4043}" type="slidenum">
              <a:rPr lang="en-US" altLang="zh-CN"/>
            </a:fld>
            <a:endParaRPr lang="en-US" altLang="zh-CN"/>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9AE967CB-3D27-9F48-85B8-7FE19E2CEF7F}" type="slidenum">
              <a:rPr lang="en-US" altLang="zh-CN"/>
            </a:fld>
            <a:endParaRPr lang="en-US" altLang="zh-CN"/>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15CED5A0-6060-E041-8315-5E1C87E93E4F}" type="slidenum">
              <a:rPr lang="en-US" altLang="zh-CN"/>
            </a:fld>
            <a:endParaRPr lang="en-US" altLang="zh-CN"/>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BA8D6C36-29FA-024B-B4C2-7BFA6E08AA79}" type="slidenum">
              <a:rPr lang="en-US" altLang="zh-CN"/>
            </a:fld>
            <a:endParaRPr lang="en-US" altLang="zh-CN"/>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91490D3-4D47-7845-88AA-4C5C6D89767E}" type="slidenum">
              <a:rPr lang="en-US" altLang="zh-CN"/>
            </a:fld>
            <a:endParaRPr lang="en-US" altLang="zh-CN"/>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EDDFAAFA-42D2-B64E-A3A9-25CF17DCC0D4}" type="slidenum">
              <a:rPr lang="en-US" altLang="zh-CN"/>
            </a:fld>
            <a:endParaRPr lang="en-US" altLang="zh-CN"/>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pn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83267" y="44451"/>
            <a:ext cx="9230784"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052513"/>
            <a:ext cx="109728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auto">
          <a:xfrm>
            <a:off x="8866718" y="6472238"/>
            <a:ext cx="2798233" cy="196850"/>
          </a:xfrm>
          <a:prstGeom prst="rect">
            <a:avLst/>
          </a:prstGeom>
          <a:noFill/>
          <a:ln>
            <a:noFill/>
          </a:ln>
          <a:effectLst/>
        </p:spPr>
        <p:txBody>
          <a:bodyPr vert="horz" wrap="square" lIns="91440" tIns="45720" rIns="91440" bIns="45720" numCol="1" anchor="t" anchorCtr="0" compatLnSpc="1"/>
          <a:lstStyle>
            <a:lvl1pPr algn="r" eaLnBrk="1" hangingPunct="1">
              <a:defRPr sz="1400">
                <a:solidFill>
                  <a:schemeClr val="tx1"/>
                </a:solidFill>
                <a:latin typeface="Arial" panose="020B0604020202020204" pitchFamily="34" charset="0"/>
              </a:defRPr>
            </a:lvl1pPr>
          </a:lstStyle>
          <a:p>
            <a:pPr>
              <a:defRPr/>
            </a:pPr>
            <a:fld id="{6C0CD110-727B-2D41-8644-F56FA2599D44}" type="slidenum">
              <a:rPr lang="en-US" altLang="zh-CN"/>
            </a:fld>
            <a:endParaRPr lang="en-US" altLang="zh-CN"/>
          </a:p>
        </p:txBody>
      </p:sp>
      <p:sp>
        <p:nvSpPr>
          <p:cNvPr id="1029" name="Line 7"/>
          <p:cNvSpPr>
            <a:spLocks noChangeShapeType="1"/>
          </p:cNvSpPr>
          <p:nvPr userDrawn="1"/>
        </p:nvSpPr>
        <p:spPr bwMode="auto">
          <a:xfrm>
            <a:off x="0" y="793750"/>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sp>
        <p:nvSpPr>
          <p:cNvPr id="2" name="Line 8"/>
          <p:cNvSpPr>
            <a:spLocks noChangeShapeType="1"/>
          </p:cNvSpPr>
          <p:nvPr userDrawn="1"/>
        </p:nvSpPr>
        <p:spPr bwMode="auto">
          <a:xfrm>
            <a:off x="0" y="836613"/>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pic>
        <p:nvPicPr>
          <p:cNvPr id="1031" name="Picture 15" descr="图片1_x2cube_bin"/>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46567" y="57151"/>
            <a:ext cx="144145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hf sldNum="0" hdr="0" ftr="0" dt="0"/>
  <p:txStyles>
    <p:title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9.emf"/><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23.e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3.e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24.emf"/><Relationship Id="rId1"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26.emf"/><Relationship Id="rId1"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tiff"/><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6" Type="http://schemas.openxmlformats.org/officeDocument/2006/relationships/notesSlide" Target="../notesSlides/notesSlide29.xml"/><Relationship Id="rId15" Type="http://schemas.openxmlformats.org/officeDocument/2006/relationships/slideLayout" Target="../slideLayouts/slideLayout3.xml"/><Relationship Id="rId14"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5" Type="http://schemas.openxmlformats.org/officeDocument/2006/relationships/notesSlide" Target="../notesSlides/notesSlide30.xml"/><Relationship Id="rId14" Type="http://schemas.openxmlformats.org/officeDocument/2006/relationships/slideLayout" Target="../slideLayouts/slideLayout3.xml"/><Relationship Id="rId13" Type="http://schemas.openxmlformats.org/officeDocument/2006/relationships/image" Target="../media/image32.png"/><Relationship Id="rId12" Type="http://schemas.openxmlformats.org/officeDocument/2006/relationships/image" Target="../media/image53.png"/><Relationship Id="rId11" Type="http://schemas.openxmlformats.org/officeDocument/2006/relationships/image" Target="../media/image52.jpeg"/><Relationship Id="rId10" Type="http://schemas.openxmlformats.org/officeDocument/2006/relationships/image" Target="../media/image51.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notesSlide" Target="../notesSlides/notesSlide31.xml"/><Relationship Id="rId10" Type="http://schemas.openxmlformats.org/officeDocument/2006/relationships/slideLayout" Target="../slideLayouts/slideLayout3.xml"/><Relationship Id="rId1"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72008" y="1528841"/>
            <a:ext cx="12144672" cy="1470025"/>
          </a:xfrm>
        </p:spPr>
        <p:txBody>
          <a:bodyPr/>
          <a:lstStyle/>
          <a:p>
            <a:pPr>
              <a:lnSpc>
                <a:spcPct val="130000"/>
              </a:lnSpc>
            </a:pPr>
            <a:r>
              <a:rPr kumimoji="1" lang="zh-CN" altLang="en-US" sz="4800" dirty="0">
                <a:solidFill>
                  <a:srgbClr val="C00000"/>
                </a:solidFill>
                <a:latin typeface="微软雅黑" panose="020B0503020204020204" pitchFamily="34" charset="-122"/>
                <a:ea typeface="微软雅黑" panose="020B0503020204020204" pitchFamily="34" charset="-122"/>
              </a:rPr>
              <a:t>智能芯片设计</a:t>
            </a:r>
            <a:br>
              <a:rPr kumimoji="1" lang="en-US" altLang="zh-CN" sz="4800" dirty="0">
                <a:solidFill>
                  <a:srgbClr val="C00000"/>
                </a:solidFill>
                <a:latin typeface="微软雅黑" panose="020B0503020204020204" pitchFamily="34" charset="-122"/>
                <a:ea typeface="微软雅黑" panose="020B0503020204020204" pitchFamily="34" charset="-122"/>
              </a:rPr>
            </a:br>
            <a:r>
              <a:rPr kumimoji="1" lang="zh-CN" altLang="en-US" sz="4000" dirty="0">
                <a:solidFill>
                  <a:srgbClr val="002060"/>
                </a:solidFill>
                <a:latin typeface="微软雅黑" panose="020B0503020204020204" pitchFamily="34" charset="-122"/>
                <a:ea typeface="微软雅黑" panose="020B0503020204020204" pitchFamily="34" charset="-122"/>
              </a:rPr>
              <a:t>第</a:t>
            </a:r>
            <a:r>
              <a:rPr kumimoji="1" lang="en-US" altLang="zh-CN" sz="4000" dirty="0">
                <a:solidFill>
                  <a:srgbClr val="002060"/>
                </a:solidFill>
                <a:latin typeface="微软雅黑" panose="020B0503020204020204" pitchFamily="34" charset="-122"/>
                <a:ea typeface="微软雅黑" panose="020B0503020204020204" pitchFamily="34" charset="-122"/>
              </a:rPr>
              <a:t>5</a:t>
            </a:r>
            <a:r>
              <a:rPr kumimoji="1" lang="zh-CN" altLang="en-US" sz="4000" dirty="0">
                <a:solidFill>
                  <a:srgbClr val="002060"/>
                </a:solidFill>
                <a:latin typeface="微软雅黑" panose="020B0503020204020204" pitchFamily="34" charset="-122"/>
                <a:ea typeface="微软雅黑" panose="020B0503020204020204" pitchFamily="34" charset="-122"/>
              </a:rPr>
              <a:t>章 智能芯片架构设计</a:t>
            </a:r>
            <a:endParaRPr kumimoji="1" lang="zh-CN" altLang="en-US" sz="4000" dirty="0">
              <a:solidFill>
                <a:srgbClr val="002060"/>
              </a:solidFill>
              <a:latin typeface="微软雅黑" panose="020B0503020204020204" pitchFamily="34" charset="-122"/>
              <a:ea typeface="微软雅黑" panose="020B0503020204020204" pitchFamily="34" charset="-122"/>
            </a:endParaRPr>
          </a:p>
        </p:txBody>
      </p:sp>
      <p:sp>
        <p:nvSpPr>
          <p:cNvPr id="27650" name="Text Box 4"/>
          <p:cNvSpPr txBox="1">
            <a:spLocks noChangeArrowheads="1"/>
          </p:cNvSpPr>
          <p:nvPr/>
        </p:nvSpPr>
        <p:spPr bwMode="auto">
          <a:xfrm>
            <a:off x="1626319" y="5373216"/>
            <a:ext cx="9036050" cy="10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华中科技大学 人工智能与自动化学院</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多谱信息智能处理技术全国重点实验室</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9730062" y="330271"/>
            <a:ext cx="1864613" cy="461665"/>
          </a:xfrm>
          <a:prstGeom prst="rect">
            <a:avLst/>
          </a:prstGeom>
        </p:spPr>
        <p:txBody>
          <a:bodyPr wrap="none">
            <a:spAutoFit/>
          </a:bodyPr>
          <a:lstStyle/>
          <a:p>
            <a:r>
              <a:rPr lang="en-US" altLang="zh-CN"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2023</a:t>
            </a:r>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年春季</a:t>
            </a:r>
            <a:endParaRPr lang="zh-CN" altLang="en-US" b="1" dirty="0"/>
          </a:p>
        </p:txBody>
      </p:sp>
    </p:spTree>
  </p:cSld>
  <p:clrMapOvr>
    <a:masterClrMapping/>
  </p:clrMapOvr>
  <p:transition spd="slow" advTm="602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0" y="873125"/>
            <a:ext cx="12082586" cy="755675"/>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三种基础计算资源：矩阵、向量和标量计算单元，对应矩阵、向量和标量计算</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7" name="文本框 6"/>
          <p:cNvSpPr txBox="1"/>
          <p:nvPr/>
        </p:nvSpPr>
        <p:spPr bwMode="auto">
          <a:xfrm>
            <a:off x="335360" y="1604353"/>
            <a:ext cx="11521279" cy="3720377"/>
          </a:xfrm>
          <a:prstGeom prst="rect">
            <a:avLst/>
          </a:prstGeom>
          <a:noFill/>
          <a:ln w="38100" cmpd="dbl" algn="ctr">
            <a:noFill/>
            <a:miter lim="800000"/>
          </a:ln>
          <a:effectLst/>
        </p:spPr>
        <p:txBody>
          <a:bodyPr wrap="square">
            <a:spAutoFit/>
          </a:bodyPr>
          <a:lstStyle/>
          <a:p>
            <a:pPr marL="342900" indent="-342900" algn="just">
              <a:lnSpc>
                <a:spcPct val="150000"/>
              </a:lnSpc>
              <a:buFont typeface="Wingdings" panose="05000000000000000000" pitchFamily="2" charset="2"/>
              <a:buChar char="n"/>
            </a:pPr>
            <a:r>
              <a:rPr lang="zh-CN" altLang="en-US" b="1" i="0" dirty="0">
                <a:solidFill>
                  <a:srgbClr val="002060"/>
                </a:solidFill>
                <a:effectLst/>
                <a:latin typeface="微软雅黑" panose="020B0503020204020204" pitchFamily="34" charset="-122"/>
                <a:ea typeface="微软雅黑" panose="020B0503020204020204" pitchFamily="34" charset="-122"/>
              </a:rPr>
              <a:t>标量（</a:t>
            </a:r>
            <a:r>
              <a:rPr lang="en-US" altLang="zh-CN" b="1" i="0" dirty="0">
                <a:solidFill>
                  <a:srgbClr val="002060"/>
                </a:solidFill>
                <a:effectLst/>
                <a:latin typeface="微软雅黑" panose="020B0503020204020204" pitchFamily="34" charset="-122"/>
                <a:ea typeface="微软雅黑" panose="020B0503020204020204" pitchFamily="34" charset="-122"/>
              </a:rPr>
              <a:t>Scalar</a:t>
            </a:r>
            <a:r>
              <a:rPr lang="zh-CN" altLang="en-US" b="1" i="0" dirty="0">
                <a:solidFill>
                  <a:srgbClr val="002060"/>
                </a:solidFill>
                <a:effectLst/>
                <a:latin typeface="微软雅黑" panose="020B0503020204020204" pitchFamily="34" charset="-122"/>
                <a:ea typeface="微软雅黑" panose="020B0503020204020204" pitchFamily="34" charset="-122"/>
              </a:rPr>
              <a:t>）：由单独一个数组成</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02060"/>
                </a:solidFill>
                <a:effectLst/>
                <a:latin typeface="微软雅黑" panose="020B0503020204020204" pitchFamily="34" charset="-122"/>
                <a:ea typeface="微软雅黑" panose="020B0503020204020204" pitchFamily="34" charset="-122"/>
              </a:rPr>
              <a:t>向量（</a:t>
            </a:r>
            <a:r>
              <a:rPr lang="en-US" altLang="zh-CN" b="1" i="0" dirty="0">
                <a:solidFill>
                  <a:srgbClr val="002060"/>
                </a:solidFill>
                <a:effectLst/>
                <a:latin typeface="微软雅黑" panose="020B0503020204020204" pitchFamily="34" charset="-122"/>
                <a:ea typeface="微软雅黑" panose="020B0503020204020204" pitchFamily="34" charset="-122"/>
              </a:rPr>
              <a:t>Vector</a:t>
            </a:r>
            <a:r>
              <a:rPr lang="zh-CN" altLang="en-US" b="1" i="0" dirty="0">
                <a:solidFill>
                  <a:srgbClr val="002060"/>
                </a:solidFill>
                <a:effectLst/>
                <a:latin typeface="微软雅黑" panose="020B0503020204020204" pitchFamily="34" charset="-122"/>
                <a:ea typeface="微软雅黑" panose="020B0503020204020204" pitchFamily="34" charset="-122"/>
              </a:rPr>
              <a:t>）：由一组一维有序数组成，每个数由一个索引标识</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02060"/>
                </a:solidFill>
                <a:effectLst/>
                <a:latin typeface="微软雅黑" panose="020B0503020204020204" pitchFamily="34" charset="-122"/>
                <a:ea typeface="微软雅黑" panose="020B0503020204020204" pitchFamily="34" charset="-122"/>
              </a:rPr>
              <a:t>矩阵（</a:t>
            </a:r>
            <a:r>
              <a:rPr lang="en-US" altLang="zh-CN" b="1" i="0" dirty="0">
                <a:solidFill>
                  <a:srgbClr val="002060"/>
                </a:solidFill>
                <a:effectLst/>
                <a:latin typeface="微软雅黑" panose="020B0503020204020204" pitchFamily="34" charset="-122"/>
                <a:ea typeface="微软雅黑" panose="020B0503020204020204" pitchFamily="34" charset="-122"/>
              </a:rPr>
              <a:t>Matrix</a:t>
            </a:r>
            <a:r>
              <a:rPr lang="zh-CN" altLang="en-US" b="1" i="0" dirty="0">
                <a:solidFill>
                  <a:srgbClr val="002060"/>
                </a:solidFill>
                <a:effectLst/>
                <a:latin typeface="微软雅黑" panose="020B0503020204020204" pitchFamily="34" charset="-122"/>
                <a:ea typeface="微软雅黑" panose="020B0503020204020204" pitchFamily="34" charset="-122"/>
              </a:rPr>
              <a:t>）：由一组二维有序数组成，每个数由两个索引标识</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b="1" i="0" dirty="0">
                <a:solidFill>
                  <a:srgbClr val="002060"/>
                </a:solidFill>
                <a:effectLst/>
                <a:latin typeface="微软雅黑" panose="020B0503020204020204" pitchFamily="34" charset="-122"/>
                <a:ea typeface="微软雅黑" panose="020B0503020204020204" pitchFamily="34" charset="-122"/>
              </a:rPr>
              <a:t>张量（</a:t>
            </a:r>
            <a:r>
              <a:rPr lang="en-US" altLang="zh-CN" b="1" i="0" dirty="0">
                <a:solidFill>
                  <a:srgbClr val="002060"/>
                </a:solidFill>
                <a:effectLst/>
                <a:latin typeface="微软雅黑" panose="020B0503020204020204" pitchFamily="34" charset="-122"/>
                <a:ea typeface="微软雅黑" panose="020B0503020204020204" pitchFamily="34" charset="-122"/>
              </a:rPr>
              <a:t>Tensor</a:t>
            </a:r>
            <a:r>
              <a:rPr lang="zh-CN" altLang="en-US" b="1" i="0" dirty="0">
                <a:solidFill>
                  <a:srgbClr val="002060"/>
                </a:solidFill>
                <a:effectLst/>
                <a:latin typeface="微软雅黑" panose="020B0503020204020204" pitchFamily="34" charset="-122"/>
                <a:ea typeface="微软雅黑" panose="020B0503020204020204" pitchFamily="34" charset="-122"/>
              </a:rPr>
              <a:t>）：由一组</a:t>
            </a:r>
            <a:r>
              <a:rPr lang="en-US" altLang="zh-CN" b="1" i="0" dirty="0">
                <a:solidFill>
                  <a:srgbClr val="002060"/>
                </a:solidFill>
                <a:effectLst/>
                <a:latin typeface="微软雅黑" panose="020B0503020204020204" pitchFamily="34" charset="-122"/>
                <a:ea typeface="微软雅黑" panose="020B0503020204020204" pitchFamily="34" charset="-122"/>
              </a:rPr>
              <a:t>n</a:t>
            </a:r>
            <a:r>
              <a:rPr lang="zh-CN" altLang="en-US" b="1" i="0" dirty="0">
                <a:solidFill>
                  <a:srgbClr val="002060"/>
                </a:solidFill>
                <a:effectLst/>
                <a:latin typeface="微软雅黑" panose="020B0503020204020204" pitchFamily="34" charset="-122"/>
                <a:ea typeface="微软雅黑" panose="020B0503020204020204" pitchFamily="34" charset="-122"/>
              </a:rPr>
              <a:t>维有序数组成，每个数由</a:t>
            </a:r>
            <a:r>
              <a:rPr lang="en-US" altLang="zh-CN" b="1" i="0" dirty="0">
                <a:solidFill>
                  <a:srgbClr val="002060"/>
                </a:solidFill>
                <a:effectLst/>
                <a:latin typeface="微软雅黑" panose="020B0503020204020204" pitchFamily="34" charset="-122"/>
                <a:ea typeface="微软雅黑" panose="020B0503020204020204" pitchFamily="34" charset="-122"/>
              </a:rPr>
              <a:t>n</a:t>
            </a:r>
            <a:r>
              <a:rPr lang="zh-CN" altLang="en-US" b="1" i="0" dirty="0">
                <a:solidFill>
                  <a:srgbClr val="002060"/>
                </a:solidFill>
                <a:effectLst/>
                <a:latin typeface="微软雅黑" panose="020B0503020204020204" pitchFamily="34" charset="-122"/>
                <a:ea typeface="微软雅黑" panose="020B0503020204020204" pitchFamily="34" charset="-122"/>
              </a:rPr>
              <a:t>个索引标识</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gn="just"/>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02060"/>
                </a:solidFill>
                <a:effectLst/>
                <a:latin typeface="微软雅黑" panose="020B0503020204020204" pitchFamily="34" charset="-122"/>
                <a:ea typeface="微软雅黑" panose="020B0503020204020204" pitchFamily="34" charset="-122"/>
              </a:rPr>
              <a:t>矩阵乘运算中，标量、向量、矩阵算力密度依次增加</a:t>
            </a:r>
            <a:endParaRPr lang="en-US" altLang="zh-CN" b="1" dirty="0">
              <a:solidFill>
                <a:srgbClr val="002060"/>
              </a:solidFill>
              <a:effectLst/>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02060"/>
                </a:solidFill>
                <a:effectLst/>
                <a:latin typeface="微软雅黑" panose="020B0503020204020204" pitchFamily="34" charset="-122"/>
                <a:ea typeface="微软雅黑" panose="020B0503020204020204" pitchFamily="34" charset="-122"/>
              </a:rPr>
              <a:t>达芬奇架构设计的核心：</a:t>
            </a:r>
            <a:r>
              <a:rPr lang="zh-CN" altLang="en-US" b="1" dirty="0">
                <a:solidFill>
                  <a:srgbClr val="FF0000"/>
                </a:solidFill>
                <a:effectLst/>
                <a:latin typeface="微软雅黑" panose="020B0503020204020204" pitchFamily="34" charset="-122"/>
                <a:ea typeface="微软雅黑" panose="020B0503020204020204" pitchFamily="34" charset="-122"/>
              </a:rPr>
              <a:t>以最小的计算代价增加矩阵乘的算力，实现更高的</a:t>
            </a:r>
            <a:r>
              <a:rPr lang="en-US" altLang="zh-CN" b="1" dirty="0">
                <a:solidFill>
                  <a:srgbClr val="FF0000"/>
                </a:solidFill>
                <a:effectLst/>
                <a:latin typeface="微软雅黑" panose="020B0503020204020204" pitchFamily="34" charset="-122"/>
                <a:ea typeface="微软雅黑" panose="020B0503020204020204" pitchFamily="34" charset="-122"/>
              </a:rPr>
              <a:t>AI</a:t>
            </a:r>
            <a:r>
              <a:rPr lang="zh-CN" altLang="en-US" b="1" dirty="0">
                <a:solidFill>
                  <a:srgbClr val="FF0000"/>
                </a:solidFill>
                <a:effectLst/>
                <a:latin typeface="微软雅黑" panose="020B0503020204020204" pitchFamily="34" charset="-122"/>
                <a:ea typeface="微软雅黑" panose="020B0503020204020204" pitchFamily="34" charset="-122"/>
              </a:rPr>
              <a:t>能效</a:t>
            </a:r>
            <a:endParaRPr lang="zh-CN" altLang="en-US" b="1" dirty="0">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0" y="873125"/>
            <a:ext cx="12082586" cy="755675"/>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三种基础计算资源：矩阵、向量和标量计算单元，各司其职</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797075"/>
            <a:ext cx="5986586" cy="3907555"/>
          </a:xfrm>
          <a:prstGeom prst="rect">
            <a:avLst/>
          </a:prstGeom>
        </p:spPr>
      </p:pic>
      <p:sp>
        <p:nvSpPr>
          <p:cNvPr id="9" name="文本框 8"/>
          <p:cNvSpPr txBox="1"/>
          <p:nvPr/>
        </p:nvSpPr>
        <p:spPr bwMode="auto">
          <a:xfrm>
            <a:off x="335360" y="1801763"/>
            <a:ext cx="5517461" cy="3902868"/>
          </a:xfrm>
          <a:prstGeom prst="rect">
            <a:avLst/>
          </a:prstGeom>
          <a:noFill/>
          <a:ln w="12700" cmpd="sng" algn="ctr">
            <a:solidFill>
              <a:srgbClr val="002060"/>
            </a:solidFill>
            <a:miter lim="800000"/>
          </a:ln>
          <a:effectLst/>
        </p:spPr>
        <p:txBody>
          <a:bodyPr wrap="square">
            <a:noAutofit/>
          </a:bodyPr>
          <a:lstStyle/>
          <a:p>
            <a:pPr marL="342900" indent="-342900">
              <a:lnSpc>
                <a:spcPct val="150000"/>
              </a:lnSpc>
              <a:buFont typeface="Wingdings" panose="05000000000000000000" pitchFamily="2" charset="2"/>
              <a:buChar char="n"/>
            </a:pPr>
            <a:r>
              <a:rPr lang="en-US" altLang="zh-CN" b="1" dirty="0">
                <a:solidFill>
                  <a:srgbClr val="FF0000"/>
                </a:solidFill>
                <a:latin typeface="微软雅黑" panose="020B0503020204020204" pitchFamily="34" charset="-122"/>
                <a:ea typeface="微软雅黑" panose="020B0503020204020204" pitchFamily="34" charset="-122"/>
              </a:rPr>
              <a:t>3D Cube</a:t>
            </a:r>
            <a:r>
              <a:rPr lang="zh-CN" altLang="en-US" b="1" dirty="0">
                <a:solidFill>
                  <a:srgbClr val="FF0000"/>
                </a:solidFill>
                <a:latin typeface="微软雅黑" panose="020B0503020204020204" pitchFamily="34" charset="-122"/>
                <a:ea typeface="微软雅黑" panose="020B0503020204020204" pitchFamily="34" charset="-122"/>
              </a:rPr>
              <a:t>矩阵乘法单元</a:t>
            </a:r>
            <a:r>
              <a:rPr lang="zh-CN" altLang="en-US" b="1" dirty="0">
                <a:solidFill>
                  <a:srgbClr val="002060"/>
                </a:solidFill>
                <a:latin typeface="微软雅黑" panose="020B0503020204020204" pitchFamily="34" charset="-122"/>
                <a:ea typeface="微软雅黑" panose="020B0503020204020204" pitchFamily="34" charset="-122"/>
              </a:rPr>
              <a:t>：算力担当，</a:t>
            </a:r>
            <a:br>
              <a:rPr lang="zh-CN" altLang="en-US" b="1" dirty="0">
                <a:solidFill>
                  <a:srgbClr val="002060"/>
                </a:solidFill>
                <a:latin typeface="微软雅黑" panose="020B0503020204020204" pitchFamily="34" charset="-122"/>
                <a:ea typeface="微软雅黑" panose="020B0503020204020204" pitchFamily="34" charset="-122"/>
              </a:rPr>
            </a:br>
            <a:r>
              <a:rPr lang="zh-CN" altLang="en-US" b="1" dirty="0">
                <a:solidFill>
                  <a:srgbClr val="002060"/>
                </a:solidFill>
                <a:latin typeface="微软雅黑" panose="020B0503020204020204" pitchFamily="34" charset="-122"/>
                <a:ea typeface="微软雅黑" panose="020B0503020204020204" pitchFamily="34" charset="-122"/>
              </a:rPr>
              <a:t>用于完成矩阵乘，</a:t>
            </a:r>
            <a:r>
              <a:rPr lang="en-US" altLang="zh-CN" b="1" dirty="0">
                <a:solidFill>
                  <a:srgbClr val="002060"/>
                </a:solidFill>
                <a:latin typeface="微软雅黑" panose="020B0503020204020204" pitchFamily="34" charset="-122"/>
                <a:ea typeface="微软雅黑" panose="020B0503020204020204" pitchFamily="34" charset="-122"/>
              </a:rPr>
              <a:t>Buffer L0A</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L0B</a:t>
            </a:r>
            <a:r>
              <a:rPr lang="zh-CN" altLang="en-US" b="1" dirty="0">
                <a:solidFill>
                  <a:srgbClr val="002060"/>
                </a:solidFill>
                <a:latin typeface="微软雅黑" panose="020B0503020204020204" pitchFamily="34" charset="-122"/>
                <a:ea typeface="微软雅黑" panose="020B0503020204020204" pitchFamily="34" charset="-122"/>
              </a:rPr>
              <a:t>和</a:t>
            </a:r>
            <a:r>
              <a:rPr lang="en-US" altLang="zh-CN" b="1" dirty="0">
                <a:solidFill>
                  <a:srgbClr val="002060"/>
                </a:solidFill>
                <a:latin typeface="微软雅黑" panose="020B0503020204020204" pitchFamily="34" charset="-122"/>
                <a:ea typeface="微软雅黑" panose="020B0503020204020204" pitchFamily="34" charset="-122"/>
              </a:rPr>
              <a:t>L0C</a:t>
            </a:r>
            <a:r>
              <a:rPr lang="zh-CN" altLang="en-US" b="1" dirty="0">
                <a:solidFill>
                  <a:srgbClr val="002060"/>
                </a:solidFill>
                <a:latin typeface="微软雅黑" panose="020B0503020204020204" pitchFamily="34" charset="-122"/>
                <a:ea typeface="微软雅黑" panose="020B0503020204020204" pitchFamily="34" charset="-122"/>
              </a:rPr>
              <a:t>则用于存储</a:t>
            </a:r>
            <a:r>
              <a:rPr lang="zh-CN" altLang="en-US" b="1" dirty="0">
                <a:solidFill>
                  <a:srgbClr val="0070C0"/>
                </a:solidFill>
                <a:latin typeface="微软雅黑" panose="020B0503020204020204" pitchFamily="34" charset="-122"/>
                <a:ea typeface="微软雅黑" panose="020B0503020204020204" pitchFamily="34" charset="-122"/>
              </a:rPr>
              <a:t>输入矩阵</a:t>
            </a:r>
            <a:r>
              <a:rPr lang="zh-CN" altLang="en-US" b="1" dirty="0">
                <a:solidFill>
                  <a:srgbClr val="002060"/>
                </a:solidFill>
                <a:latin typeface="微软雅黑" panose="020B0503020204020204" pitchFamily="34" charset="-122"/>
                <a:ea typeface="微软雅黑" panose="020B0503020204020204" pitchFamily="34" charset="-122"/>
              </a:rPr>
              <a:t>和</a:t>
            </a:r>
            <a:r>
              <a:rPr lang="zh-CN" altLang="en-US" b="1" dirty="0">
                <a:solidFill>
                  <a:srgbClr val="0070C0"/>
                </a:solidFill>
                <a:latin typeface="微软雅黑" panose="020B0503020204020204" pitchFamily="34" charset="-122"/>
                <a:ea typeface="微软雅黑" panose="020B0503020204020204" pitchFamily="34" charset="-122"/>
              </a:rPr>
              <a:t>输出矩阵数据</a:t>
            </a:r>
            <a:r>
              <a:rPr lang="zh-CN" altLang="en-US" b="1" dirty="0">
                <a:solidFill>
                  <a:srgbClr val="002060"/>
                </a:solidFill>
                <a:latin typeface="微软雅黑" panose="020B0503020204020204" pitchFamily="34" charset="-122"/>
                <a:ea typeface="微软雅黑" panose="020B0503020204020204" pitchFamily="34" charset="-122"/>
              </a:rPr>
              <a:t>，负责向</a:t>
            </a:r>
            <a:r>
              <a:rPr lang="en-US" altLang="zh-CN" b="1" dirty="0">
                <a:solidFill>
                  <a:srgbClr val="002060"/>
                </a:solidFill>
                <a:latin typeface="微软雅黑" panose="020B0503020204020204" pitchFamily="34" charset="-122"/>
                <a:ea typeface="微软雅黑" panose="020B0503020204020204" pitchFamily="34" charset="-122"/>
              </a:rPr>
              <a:t>Cube</a:t>
            </a:r>
            <a:r>
              <a:rPr lang="zh-CN" altLang="en-US" b="1" dirty="0">
                <a:solidFill>
                  <a:srgbClr val="002060"/>
                </a:solidFill>
                <a:latin typeface="微软雅黑" panose="020B0503020204020204" pitchFamily="34" charset="-122"/>
                <a:ea typeface="微软雅黑" panose="020B0503020204020204" pitchFamily="34" charset="-122"/>
              </a:rPr>
              <a:t>计算单元输送数据和存放计算结果。</a:t>
            </a:r>
            <a:endParaRPr lang="en-US" altLang="zh-CN" b="1" dirty="0">
              <a:solidFill>
                <a:srgbClr val="002060"/>
              </a:solidFill>
              <a:latin typeface="微软雅黑" panose="020B0503020204020204" pitchFamily="34" charset="-122"/>
              <a:ea typeface="微软雅黑" panose="020B0503020204020204" pitchFamily="34" charset="-122"/>
            </a:endParaRPr>
          </a:p>
          <a:p>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0" y="873125"/>
            <a:ext cx="12082586" cy="755675"/>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三种基础计算资源：矩阵、向量和标量计算单元，各司其职</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61670" y="2079832"/>
            <a:ext cx="5720916" cy="3624798"/>
          </a:xfrm>
          <a:prstGeom prst="rect">
            <a:avLst/>
          </a:prstGeom>
        </p:spPr>
      </p:pic>
      <p:sp>
        <p:nvSpPr>
          <p:cNvPr id="9" name="文本框 8"/>
          <p:cNvSpPr txBox="1"/>
          <p:nvPr/>
        </p:nvSpPr>
        <p:spPr bwMode="auto">
          <a:xfrm>
            <a:off x="129135" y="2079833"/>
            <a:ext cx="5966865" cy="3624798"/>
          </a:xfrm>
          <a:prstGeom prst="rect">
            <a:avLst/>
          </a:prstGeom>
          <a:noFill/>
          <a:ln w="12700" cmpd="sng" algn="ctr">
            <a:solidFill>
              <a:srgbClr val="002060"/>
            </a:solidFill>
            <a:miter lim="800000"/>
          </a:ln>
          <a:effectLst/>
        </p:spPr>
        <p:txBody>
          <a:bodyPr wrap="square">
            <a:noAutofit/>
          </a:bodyPr>
          <a:lstStyle>
            <a:defPPr>
              <a:defRPr lang="zh-CN"/>
            </a:defPPr>
            <a:lvl1pPr marL="342900" indent="-342900">
              <a:lnSpc>
                <a:spcPct val="150000"/>
              </a:lnSpc>
              <a:buFont typeface="Wingdings" panose="05000000000000000000" pitchFamily="2" charset="2"/>
              <a:buChar char="n"/>
              <a:defRPr b="1">
                <a:solidFill>
                  <a:srgbClr val="002060"/>
                </a:solidFill>
                <a:latin typeface="微软雅黑" panose="020B0503020204020204" pitchFamily="34" charset="-122"/>
                <a:ea typeface="微软雅黑" panose="020B0503020204020204" pitchFamily="34" charset="-122"/>
              </a:defRPr>
            </a:lvl1pPr>
          </a:lstStyle>
          <a:p>
            <a:r>
              <a:rPr lang="en-US" altLang="zh-CN" dirty="0">
                <a:solidFill>
                  <a:srgbClr val="FF0000"/>
                </a:solidFill>
              </a:rPr>
              <a:t>Vector</a:t>
            </a:r>
            <a:r>
              <a:rPr lang="zh-CN" altLang="en-US" dirty="0">
                <a:solidFill>
                  <a:srgbClr val="FF0000"/>
                </a:solidFill>
              </a:rPr>
              <a:t>向量计算单元</a:t>
            </a:r>
            <a:r>
              <a:rPr lang="zh-CN" altLang="en-US" dirty="0"/>
              <a:t>：灵活的多面手</a:t>
            </a:r>
            <a:endParaRPr lang="zh-CN" altLang="en-US" dirty="0"/>
          </a:p>
          <a:p>
            <a:pPr marL="0" indent="0">
              <a:buNone/>
            </a:pPr>
            <a:r>
              <a:rPr lang="zh-CN" altLang="en-US" dirty="0"/>
              <a:t>      虽然</a:t>
            </a:r>
            <a:r>
              <a:rPr lang="en-US" altLang="zh-CN" dirty="0"/>
              <a:t>Cube</a:t>
            </a:r>
            <a:r>
              <a:rPr lang="zh-CN" altLang="en-US" dirty="0"/>
              <a:t>的算力很强大，但只能完成矩阵乘运算，还有很多计算类型要依靠</a:t>
            </a:r>
            <a:r>
              <a:rPr lang="en-US" altLang="zh-CN" dirty="0"/>
              <a:t>Vector</a:t>
            </a:r>
            <a:r>
              <a:rPr lang="zh-CN" altLang="en-US" dirty="0"/>
              <a:t>向量计算单元来完成。</a:t>
            </a:r>
            <a:r>
              <a:rPr lang="en-US" altLang="zh-CN" dirty="0"/>
              <a:t>Vector</a:t>
            </a:r>
            <a:r>
              <a:rPr lang="zh-CN" altLang="en-US" dirty="0"/>
              <a:t>的指令相对来说非常丰富，可以覆盖各种</a:t>
            </a:r>
            <a:r>
              <a:rPr lang="zh-CN" altLang="en-US" dirty="0">
                <a:solidFill>
                  <a:srgbClr val="0070C0"/>
                </a:solidFill>
              </a:rPr>
              <a:t>基本的计算类型</a:t>
            </a:r>
            <a:r>
              <a:rPr lang="zh-CN" altLang="en-US" dirty="0"/>
              <a:t>和</a:t>
            </a:r>
            <a:r>
              <a:rPr lang="zh-CN" altLang="en-US" dirty="0">
                <a:solidFill>
                  <a:srgbClr val="0070C0"/>
                </a:solidFill>
              </a:rPr>
              <a:t>定制的计算类型</a:t>
            </a:r>
            <a:r>
              <a:rPr lang="zh-CN" altLang="en-US" dirty="0"/>
              <a:t>。 </a:t>
            </a:r>
            <a:endParaRPr lang="en-US" altLang="zh-CN" dirty="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0" y="873125"/>
            <a:ext cx="12082586" cy="755675"/>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三种基础计算资源：矩阵、向量和标量计算单元，各司其职</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61668" y="2132856"/>
            <a:ext cx="5720917" cy="3571774"/>
          </a:xfrm>
          <a:prstGeom prst="rect">
            <a:avLst/>
          </a:prstGeom>
          <a:noFill/>
          <a:ln w="12700" cmpd="sng" algn="ctr">
            <a:solidFill>
              <a:srgbClr val="002060"/>
            </a:solidFill>
            <a:miter lim="800000"/>
            <a:headEnd/>
            <a:tailEnd/>
          </a:ln>
          <a:effectLst/>
        </p:spPr>
      </p:pic>
      <p:sp>
        <p:nvSpPr>
          <p:cNvPr id="9" name="文本框 8"/>
          <p:cNvSpPr txBox="1"/>
          <p:nvPr/>
        </p:nvSpPr>
        <p:spPr bwMode="auto">
          <a:xfrm>
            <a:off x="163792" y="2117958"/>
            <a:ext cx="5877501" cy="3586671"/>
          </a:xfrm>
          <a:prstGeom prst="rect">
            <a:avLst/>
          </a:prstGeom>
          <a:noFill/>
          <a:ln w="12700" cmpd="sng" algn="ctr">
            <a:solidFill>
              <a:srgbClr val="002060"/>
            </a:solidFill>
            <a:miter lim="800000"/>
          </a:ln>
          <a:effectLst/>
        </p:spPr>
        <p:txBody>
          <a:bodyPr wrap="square">
            <a:noAutofit/>
          </a:bodyPr>
          <a:lstStyle>
            <a:defPPr>
              <a:defRPr lang="zh-CN"/>
            </a:defPPr>
            <a:lvl1pPr marL="342900" indent="-342900">
              <a:lnSpc>
                <a:spcPct val="150000"/>
              </a:lnSpc>
              <a:buFont typeface="Wingdings" panose="05000000000000000000" pitchFamily="2" charset="2"/>
              <a:buChar char="n"/>
              <a:defRPr b="1">
                <a:solidFill>
                  <a:srgbClr val="002060"/>
                </a:solidFill>
                <a:latin typeface="微软雅黑" panose="020B0503020204020204" pitchFamily="34" charset="-122"/>
                <a:ea typeface="微软雅黑" panose="020B0503020204020204" pitchFamily="34" charset="-122"/>
              </a:defRPr>
            </a:lvl1pPr>
          </a:lstStyle>
          <a:p>
            <a:r>
              <a:rPr lang="en-US" altLang="zh-CN" dirty="0">
                <a:solidFill>
                  <a:srgbClr val="FF0000"/>
                </a:solidFill>
              </a:rPr>
              <a:t>Scalar</a:t>
            </a:r>
            <a:r>
              <a:rPr lang="zh-CN" altLang="en-US" dirty="0">
                <a:solidFill>
                  <a:srgbClr val="FF0000"/>
                </a:solidFill>
              </a:rPr>
              <a:t>标量计算单元</a:t>
            </a:r>
            <a:r>
              <a:rPr lang="zh-CN" altLang="en-US" dirty="0"/>
              <a:t>：流程控制的管家</a:t>
            </a:r>
            <a:endParaRPr lang="zh-CN" altLang="en-US" dirty="0"/>
          </a:p>
          <a:p>
            <a:pPr marL="0" indent="0">
              <a:buNone/>
            </a:pPr>
            <a:r>
              <a:rPr lang="zh-CN" altLang="en-US" dirty="0"/>
              <a:t>       主要负责</a:t>
            </a:r>
            <a:r>
              <a:rPr lang="en-US" altLang="zh-CN" dirty="0"/>
              <a:t>AI Core</a:t>
            </a:r>
            <a:r>
              <a:rPr lang="zh-CN" altLang="en-US" dirty="0"/>
              <a:t>的标量运算，功能上</a:t>
            </a:r>
            <a:r>
              <a:rPr lang="zh-CN" altLang="en-US" dirty="0">
                <a:solidFill>
                  <a:srgbClr val="0070C0"/>
                </a:solidFill>
              </a:rPr>
              <a:t>可以看作一个小</a:t>
            </a:r>
            <a:r>
              <a:rPr lang="en-US" altLang="zh-CN" dirty="0">
                <a:solidFill>
                  <a:srgbClr val="0070C0"/>
                </a:solidFill>
              </a:rPr>
              <a:t>CPU</a:t>
            </a:r>
            <a:r>
              <a:rPr lang="zh-CN" altLang="en-US" dirty="0"/>
              <a:t>，完成整个程序的</a:t>
            </a:r>
            <a:r>
              <a:rPr lang="zh-CN" altLang="en-US" dirty="0">
                <a:solidFill>
                  <a:srgbClr val="0070C0"/>
                </a:solidFill>
              </a:rPr>
              <a:t>循环控制，分支判断</a:t>
            </a:r>
            <a:r>
              <a:rPr lang="zh-CN" altLang="en-US" dirty="0"/>
              <a:t>，为</a:t>
            </a:r>
            <a:r>
              <a:rPr lang="en-US" altLang="zh-CN" dirty="0"/>
              <a:t>Cube</a:t>
            </a:r>
            <a:r>
              <a:rPr lang="zh-CN" altLang="en-US" dirty="0"/>
              <a:t>和</a:t>
            </a:r>
            <a:r>
              <a:rPr lang="en-US" altLang="zh-CN" dirty="0"/>
              <a:t>Vector</a:t>
            </a:r>
            <a:r>
              <a:rPr lang="zh-CN" altLang="en-US" dirty="0"/>
              <a:t>提供</a:t>
            </a:r>
            <a:r>
              <a:rPr lang="zh-CN" altLang="en-US" dirty="0">
                <a:solidFill>
                  <a:srgbClr val="FF0000"/>
                </a:solidFill>
              </a:rPr>
              <a:t>数据地址</a:t>
            </a:r>
            <a:r>
              <a:rPr lang="zh-CN" altLang="en-US" dirty="0"/>
              <a:t>和</a:t>
            </a:r>
            <a:r>
              <a:rPr lang="zh-CN" altLang="en-US" dirty="0">
                <a:solidFill>
                  <a:srgbClr val="FF0000"/>
                </a:solidFill>
              </a:rPr>
              <a:t>相关</a:t>
            </a:r>
            <a:r>
              <a:rPr lang="zh-CN" altLang="en-US" dirty="0">
                <a:solidFill>
                  <a:srgbClr val="FF0000"/>
                </a:solidFill>
                <a:sym typeface="+mn-ea"/>
              </a:rPr>
              <a:t>参数的</a:t>
            </a:r>
            <a:r>
              <a:rPr lang="zh-CN" altLang="en-US" dirty="0">
                <a:solidFill>
                  <a:srgbClr val="FF0000"/>
                </a:solidFill>
              </a:rPr>
              <a:t>计算</a:t>
            </a:r>
            <a:r>
              <a:rPr lang="zh-CN" altLang="en-US" dirty="0"/>
              <a:t>，并能实现基本的算术运算。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0" y="873125"/>
            <a:ext cx="12082586" cy="755675"/>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三种基础计算资源：矩阵、向量和标量计算单元，对应矩阵、向量和标量计算</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graphicFrame>
        <p:nvGraphicFramePr>
          <p:cNvPr id="3" name="对象 2"/>
          <p:cNvGraphicFramePr>
            <a:graphicFrameLocks noChangeAspect="1"/>
          </p:cNvGraphicFramePr>
          <p:nvPr/>
        </p:nvGraphicFramePr>
        <p:xfrm>
          <a:off x="911424" y="1786350"/>
          <a:ext cx="9793088" cy="4739456"/>
        </p:xfrm>
        <a:graphic>
          <a:graphicData uri="http://schemas.openxmlformats.org/presentationml/2006/ole">
            <mc:AlternateContent xmlns:mc="http://schemas.openxmlformats.org/markup-compatibility/2006">
              <mc:Choice xmlns:v="urn:schemas-microsoft-com:vml" Requires="v">
                <p:oleObj spid="_x0000_s2290" name="" r:id="rId1" imgW="8987790" imgH="4872990" progId="">
                  <p:embed/>
                </p:oleObj>
              </mc:Choice>
              <mc:Fallback>
                <p:oleObj name="" r:id="rId1" imgW="8987790" imgH="4872990" progId="">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786350"/>
                        <a:ext cx="9793088" cy="4739456"/>
                      </a:xfrm>
                      <a:prstGeom prst="rect">
                        <a:avLst/>
                      </a:prstGeom>
                      <a:noFill/>
                    </p:spPr>
                  </p:pic>
                </p:oleObj>
              </mc:Fallback>
            </mc:AlternateContent>
          </a:graphicData>
        </a:graphic>
      </p:graphicFrame>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4" name="文本占位符 3"/>
          <p:cNvSpPr>
            <a:spLocks noGrp="1"/>
          </p:cNvSpPr>
          <p:nvPr>
            <p:ph type="body" sz="quarter" idx="4294967295"/>
          </p:nvPr>
        </p:nvSpPr>
        <p:spPr>
          <a:xfrm>
            <a:off x="191344" y="974725"/>
            <a:ext cx="11568608" cy="360000"/>
          </a:xfrm>
        </p:spPr>
        <p:txBody>
          <a:bodyPr/>
          <a:lstStyle/>
          <a:p>
            <a:pPr>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三种基础计算资源：矩阵、向量和标量计算单元，对应矩阵、向量和标量计算</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dirty="0"/>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7" name="TextBox 3"/>
          <p:cNvSpPr txBox="1"/>
          <p:nvPr/>
        </p:nvSpPr>
        <p:spPr>
          <a:xfrm>
            <a:off x="407368" y="1461700"/>
            <a:ext cx="11377264" cy="4785413"/>
          </a:xfrm>
          <a:prstGeom prst="rect">
            <a:avLst/>
          </a:prstGeom>
          <a:noFill/>
        </p:spPr>
        <p:txBody>
          <a:bodyPr wrap="square" rtlCol="0">
            <a:spAutoFit/>
          </a:bodyPr>
          <a:lstStyle/>
          <a:p>
            <a:pPr marL="215900" indent="-215900">
              <a:lnSpc>
                <a:spcPct val="14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矩阵计算单元（</a:t>
            </a:r>
            <a:r>
              <a:rPr lang="en-US" altLang="zh-CN" sz="2000" b="1" dirty="0">
                <a:solidFill>
                  <a:srgbClr val="002060"/>
                </a:solidFill>
                <a:latin typeface="微软雅黑" panose="020B0503020204020204" pitchFamily="34" charset="-122"/>
                <a:ea typeface="微软雅黑" panose="020B0503020204020204" pitchFamily="34" charset="-122"/>
              </a:rPr>
              <a:t>Cube Unit</a:t>
            </a:r>
            <a:r>
              <a:rPr lang="zh-CN" altLang="en-US"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a:lnSpc>
                <a:spcPct val="140000"/>
              </a:lnSpc>
            </a:pPr>
            <a:r>
              <a:rPr lang="zh-CN" altLang="en-US" sz="2000" b="1" dirty="0">
                <a:solidFill>
                  <a:srgbClr val="0070C0"/>
                </a:solidFill>
                <a:latin typeface="微软雅黑" panose="020B0503020204020204" pitchFamily="34" charset="-122"/>
                <a:ea typeface="微软雅黑" panose="020B0503020204020204" pitchFamily="34" charset="-122"/>
              </a:rPr>
              <a:t>矩阵计算单元</a:t>
            </a:r>
            <a:r>
              <a:rPr lang="zh-CN" altLang="en-US" sz="2000" b="1" dirty="0">
                <a:solidFill>
                  <a:srgbClr val="002060"/>
                </a:solidFill>
                <a:latin typeface="微软雅黑" panose="020B0503020204020204" pitchFamily="34" charset="-122"/>
                <a:ea typeface="微软雅黑" panose="020B0503020204020204" pitchFamily="34" charset="-122"/>
              </a:rPr>
              <a:t>和</a:t>
            </a:r>
            <a:r>
              <a:rPr lang="zh-CN" altLang="en-US" sz="2000" b="1" dirty="0">
                <a:solidFill>
                  <a:srgbClr val="0070C0"/>
                </a:solidFill>
                <a:latin typeface="微软雅黑" panose="020B0503020204020204" pitchFamily="34" charset="-122"/>
                <a:ea typeface="微软雅黑" panose="020B0503020204020204" pitchFamily="34" charset="-122"/>
              </a:rPr>
              <a:t>累加器</a:t>
            </a:r>
            <a:r>
              <a:rPr lang="zh-CN" altLang="en-US" sz="2000" b="1" dirty="0">
                <a:solidFill>
                  <a:srgbClr val="002060"/>
                </a:solidFill>
                <a:latin typeface="微软雅黑" panose="020B0503020204020204" pitchFamily="34" charset="-122"/>
                <a:ea typeface="微软雅黑" panose="020B0503020204020204" pitchFamily="34" charset="-122"/>
              </a:rPr>
              <a:t>主要完成矩阵相关运算。一个指令完成一个</a:t>
            </a:r>
            <a:r>
              <a:rPr lang="en-US" altLang="zh-CN" sz="2000" b="1" dirty="0">
                <a:solidFill>
                  <a:srgbClr val="FF0000"/>
                </a:solidFill>
                <a:latin typeface="微软雅黑" panose="020B0503020204020204" pitchFamily="34" charset="-122"/>
                <a:ea typeface="微软雅黑" panose="020B0503020204020204" pitchFamily="34" charset="-122"/>
              </a:rPr>
              <a:t>fp16</a:t>
            </a:r>
            <a:r>
              <a:rPr lang="zh-CN" altLang="en-US" sz="2000" b="1" dirty="0">
                <a:solidFill>
                  <a:srgbClr val="FF0000"/>
                </a:solidFill>
                <a:latin typeface="微软雅黑" panose="020B0503020204020204" pitchFamily="34" charset="-122"/>
                <a:ea typeface="微软雅黑" panose="020B0503020204020204" pitchFamily="34" charset="-122"/>
              </a:rPr>
              <a:t>的</a:t>
            </a:r>
            <a:r>
              <a:rPr lang="en-US" altLang="zh-CN" sz="2000" b="1" dirty="0">
                <a:solidFill>
                  <a:srgbClr val="FF0000"/>
                </a:solidFill>
                <a:latin typeface="微软雅黑" panose="020B0503020204020204" pitchFamily="34" charset="-122"/>
                <a:ea typeface="微软雅黑" panose="020B0503020204020204" pitchFamily="34" charset="-122"/>
              </a:rPr>
              <a:t> 16x16</a:t>
            </a:r>
            <a:r>
              <a:rPr lang="zh-CN" altLang="en-US" sz="2000" b="1" dirty="0">
                <a:solidFill>
                  <a:srgbClr val="FF0000"/>
                </a:solidFill>
                <a:latin typeface="微软雅黑" panose="020B0503020204020204" pitchFamily="34" charset="-122"/>
                <a:ea typeface="微软雅黑" panose="020B0503020204020204" pitchFamily="34" charset="-122"/>
              </a:rPr>
              <a:t>矩阵乘（</a:t>
            </a:r>
            <a:r>
              <a:rPr lang="en-US" altLang="zh-CN" sz="2000" b="1" dirty="0">
                <a:solidFill>
                  <a:srgbClr val="FF0000"/>
                </a:solidFill>
                <a:latin typeface="微软雅黑" panose="020B0503020204020204" pitchFamily="34" charset="-122"/>
                <a:ea typeface="微软雅黑" panose="020B0503020204020204" pitchFamily="34" charset="-122"/>
              </a:rPr>
              <a:t>4096</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 如果是</a:t>
            </a:r>
            <a:r>
              <a:rPr lang="en-US" altLang="zh-CN" sz="2000" b="1" dirty="0">
                <a:solidFill>
                  <a:srgbClr val="FF0000"/>
                </a:solidFill>
                <a:latin typeface="微软雅黑" panose="020B0503020204020204" pitchFamily="34" charset="-122"/>
                <a:ea typeface="微软雅黑" panose="020B0503020204020204" pitchFamily="34" charset="-122"/>
              </a:rPr>
              <a:t>int8</a:t>
            </a:r>
            <a:r>
              <a:rPr lang="zh-CN" altLang="en-US" sz="2000" b="1" dirty="0">
                <a:solidFill>
                  <a:srgbClr val="FF0000"/>
                </a:solidFill>
                <a:latin typeface="微软雅黑" panose="020B0503020204020204" pitchFamily="34" charset="-122"/>
                <a:ea typeface="微软雅黑" panose="020B0503020204020204" pitchFamily="34" charset="-122"/>
              </a:rPr>
              <a:t>输入，则一拍完成 </a:t>
            </a:r>
            <a:r>
              <a:rPr lang="en-US" altLang="zh-CN" sz="2000" b="1" dirty="0">
                <a:solidFill>
                  <a:srgbClr val="FF0000"/>
                </a:solidFill>
                <a:latin typeface="微软雅黑" panose="020B0503020204020204" pitchFamily="34" charset="-122"/>
                <a:ea typeface="微软雅黑" panose="020B0503020204020204" pitchFamily="34" charset="-122"/>
              </a:rPr>
              <a:t>16x32 </a:t>
            </a:r>
            <a:r>
              <a:rPr lang="zh-CN" altLang="en-US" sz="2000" b="1" dirty="0">
                <a:solidFill>
                  <a:srgbClr val="FF0000"/>
                </a:solidFill>
                <a:latin typeface="微软雅黑" panose="020B0503020204020204" pitchFamily="34" charset="-122"/>
                <a:ea typeface="微软雅黑" panose="020B0503020204020204" pitchFamily="34" charset="-122"/>
              </a:rPr>
              <a:t>与 </a:t>
            </a:r>
            <a:r>
              <a:rPr lang="en-US" altLang="zh-CN" sz="2000" b="1" dirty="0">
                <a:solidFill>
                  <a:srgbClr val="FF0000"/>
                </a:solidFill>
                <a:latin typeface="微软雅黑" panose="020B0503020204020204" pitchFamily="34" charset="-122"/>
                <a:ea typeface="微软雅黑" panose="020B0503020204020204" pitchFamily="34" charset="-122"/>
              </a:rPr>
              <a:t>32x16 </a:t>
            </a:r>
            <a:r>
              <a:rPr lang="zh-CN" altLang="en-US" sz="2000" b="1" dirty="0">
                <a:solidFill>
                  <a:srgbClr val="FF0000"/>
                </a:solidFill>
                <a:latin typeface="微软雅黑" panose="020B0503020204020204" pitchFamily="34" charset="-122"/>
                <a:ea typeface="微软雅黑" panose="020B0503020204020204" pitchFamily="34" charset="-122"/>
              </a:rPr>
              <a:t>矩阵乘（</a:t>
            </a:r>
            <a:r>
              <a:rPr lang="en-US" altLang="zh-CN" sz="2000" b="1" dirty="0">
                <a:solidFill>
                  <a:srgbClr val="FF0000"/>
                </a:solidFill>
                <a:latin typeface="微软雅黑" panose="020B0503020204020204" pitchFamily="34" charset="-122"/>
                <a:ea typeface="微软雅黑" panose="020B0503020204020204" pitchFamily="34" charset="-122"/>
              </a:rPr>
              <a:t>8192</a:t>
            </a:r>
            <a:r>
              <a:rPr lang="zh-CN" altLang="en-US"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indent="-215900">
              <a:lnSpc>
                <a:spcPct val="14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向量计算单元（</a:t>
            </a:r>
            <a:r>
              <a:rPr lang="en-US" altLang="zh-CN" sz="2000" b="1" dirty="0">
                <a:solidFill>
                  <a:srgbClr val="002060"/>
                </a:solidFill>
                <a:latin typeface="微软雅黑" panose="020B0503020204020204" pitchFamily="34" charset="-122"/>
                <a:ea typeface="微软雅黑" panose="020B0503020204020204" pitchFamily="34" charset="-122"/>
              </a:rPr>
              <a:t>Vector Unit</a:t>
            </a:r>
            <a:r>
              <a:rPr lang="zh-CN" altLang="en-US"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a:lnSpc>
                <a:spcPct val="140000"/>
              </a:lnSpc>
            </a:pPr>
            <a:r>
              <a:rPr lang="zh-CN" altLang="en-US" sz="2000" b="1" dirty="0">
                <a:solidFill>
                  <a:srgbClr val="002060"/>
                </a:solidFill>
                <a:latin typeface="微软雅黑" panose="020B0503020204020204" pitchFamily="34" charset="-122"/>
                <a:ea typeface="微软雅黑" panose="020B0503020204020204" pitchFamily="34" charset="-122"/>
              </a:rPr>
              <a:t>实现向量和标量，或双向量之间的计算，功能覆盖各种基本的计算类型和许多定制的计算类型，主要包括</a:t>
            </a:r>
            <a:r>
              <a:rPr lang="en-US" altLang="zh-CN" sz="2000" b="1" dirty="0">
                <a:solidFill>
                  <a:srgbClr val="FF0000"/>
                </a:solidFill>
                <a:latin typeface="微软雅黑" panose="020B0503020204020204" pitchFamily="34" charset="-122"/>
                <a:ea typeface="微软雅黑" panose="020B0503020204020204" pitchFamily="34" charset="-122"/>
              </a:rPr>
              <a:t>FP16/ FP32/Int32/Int8</a:t>
            </a:r>
            <a:r>
              <a:rPr lang="zh-CN" altLang="en-US" sz="2000" b="1" dirty="0">
                <a:solidFill>
                  <a:srgbClr val="002060"/>
                </a:solidFill>
                <a:latin typeface="微软雅黑" panose="020B0503020204020204" pitchFamily="34" charset="-122"/>
                <a:ea typeface="微软雅黑" panose="020B0503020204020204" pitchFamily="34" charset="-122"/>
              </a:rPr>
              <a:t>等数据类型的计算。一拍可以完成两个</a:t>
            </a:r>
            <a:r>
              <a:rPr lang="en-US" altLang="zh-CN" sz="2000" b="1" dirty="0">
                <a:solidFill>
                  <a:srgbClr val="002060"/>
                </a:solidFill>
                <a:latin typeface="微软雅黑" panose="020B0503020204020204" pitchFamily="34" charset="-122"/>
                <a:ea typeface="微软雅黑" panose="020B0503020204020204" pitchFamily="34" charset="-122"/>
              </a:rPr>
              <a:t>128</a:t>
            </a:r>
            <a:r>
              <a:rPr lang="zh-CN" altLang="en-US" sz="2000" b="1" dirty="0">
                <a:solidFill>
                  <a:srgbClr val="002060"/>
                </a:solidFill>
                <a:latin typeface="微软雅黑" panose="020B0503020204020204" pitchFamily="34" charset="-122"/>
                <a:ea typeface="微软雅黑" panose="020B0503020204020204" pitchFamily="34" charset="-122"/>
              </a:rPr>
              <a:t>长度</a:t>
            </a:r>
            <a:r>
              <a:rPr lang="en-US" altLang="zh-CN" sz="2000" b="1" dirty="0">
                <a:solidFill>
                  <a:srgbClr val="002060"/>
                </a:solidFill>
                <a:latin typeface="微软雅黑" panose="020B0503020204020204" pitchFamily="34" charset="-122"/>
                <a:ea typeface="微软雅黑" panose="020B0503020204020204" pitchFamily="34" charset="-122"/>
              </a:rPr>
              <a:t>fp16</a:t>
            </a:r>
            <a:r>
              <a:rPr lang="zh-CN" altLang="en-US" sz="2000" b="1" dirty="0">
                <a:solidFill>
                  <a:srgbClr val="002060"/>
                </a:solidFill>
                <a:latin typeface="微软雅黑" panose="020B0503020204020204" pitchFamily="34" charset="-122"/>
                <a:ea typeface="微软雅黑" panose="020B0503020204020204" pitchFamily="34" charset="-122"/>
              </a:rPr>
              <a:t>类型的向量相加</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乘， 或者</a:t>
            </a:r>
            <a:r>
              <a:rPr lang="en-US" altLang="zh-CN" sz="2000" b="1" dirty="0">
                <a:solidFill>
                  <a:srgbClr val="002060"/>
                </a:solidFill>
                <a:latin typeface="微软雅黑" panose="020B0503020204020204" pitchFamily="34" charset="-122"/>
                <a:ea typeface="微软雅黑" panose="020B0503020204020204" pitchFamily="34" charset="-122"/>
              </a:rPr>
              <a:t>64</a:t>
            </a:r>
            <a:r>
              <a:rPr lang="zh-CN" altLang="en-US" sz="2000" b="1" dirty="0">
                <a:solidFill>
                  <a:srgbClr val="002060"/>
                </a:solidFill>
                <a:latin typeface="微软雅黑" panose="020B0503020204020204" pitchFamily="34" charset="-122"/>
                <a:ea typeface="微软雅黑" panose="020B0503020204020204" pitchFamily="34" charset="-122"/>
              </a:rPr>
              <a:t>个</a:t>
            </a:r>
            <a:r>
              <a:rPr lang="en-US" altLang="zh-CN" sz="2000" b="1" dirty="0">
                <a:solidFill>
                  <a:srgbClr val="002060"/>
                </a:solidFill>
                <a:latin typeface="微软雅黑" panose="020B0503020204020204" pitchFamily="34" charset="-122"/>
                <a:ea typeface="微软雅黑" panose="020B0503020204020204" pitchFamily="34" charset="-122"/>
              </a:rPr>
              <a:t>fp32/int32</a:t>
            </a:r>
            <a:r>
              <a:rPr lang="zh-CN" altLang="en-US" sz="2000" b="1" dirty="0">
                <a:solidFill>
                  <a:srgbClr val="002060"/>
                </a:solidFill>
                <a:latin typeface="微软雅黑" panose="020B0503020204020204" pitchFamily="34" charset="-122"/>
                <a:ea typeface="微软雅黑" panose="020B0503020204020204" pitchFamily="34" charset="-122"/>
              </a:rPr>
              <a:t>类型的向量相加</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乘</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indent="-215900">
              <a:lnSpc>
                <a:spcPct val="14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标量计算单元（</a:t>
            </a:r>
            <a:r>
              <a:rPr lang="en-US" altLang="zh-CN" sz="2000" b="1" dirty="0">
                <a:solidFill>
                  <a:srgbClr val="002060"/>
                </a:solidFill>
                <a:latin typeface="微软雅黑" panose="020B0503020204020204" pitchFamily="34" charset="-122"/>
                <a:ea typeface="微软雅黑" panose="020B0503020204020204" pitchFamily="34" charset="-122"/>
              </a:rPr>
              <a:t>Scalar Unit</a:t>
            </a:r>
            <a:r>
              <a:rPr lang="zh-CN" altLang="en-US" sz="2000" b="1" dirty="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a:lnSpc>
                <a:spcPct val="140000"/>
              </a:lnSpc>
            </a:pPr>
            <a:r>
              <a:rPr lang="zh-CN" altLang="en-US" sz="2000" b="1" dirty="0">
                <a:solidFill>
                  <a:srgbClr val="002060"/>
                </a:solidFill>
                <a:latin typeface="微软雅黑" panose="020B0503020204020204" pitchFamily="34" charset="-122"/>
                <a:ea typeface="微软雅黑" panose="020B0503020204020204" pitchFamily="34" charset="-122"/>
              </a:rPr>
              <a:t>相当于一个微型</a:t>
            </a:r>
            <a:r>
              <a:rPr lang="en-US" altLang="zh-CN" sz="2000" b="1" dirty="0">
                <a:solidFill>
                  <a:srgbClr val="002060"/>
                </a:solidFill>
                <a:latin typeface="微软雅黑" panose="020B0503020204020204" pitchFamily="34" charset="-122"/>
                <a:ea typeface="微软雅黑" panose="020B0503020204020204" pitchFamily="34" charset="-122"/>
              </a:rPr>
              <a:t>CPU</a:t>
            </a:r>
            <a:r>
              <a:rPr lang="zh-CN" altLang="en-US" sz="2000" b="1" dirty="0">
                <a:solidFill>
                  <a:srgbClr val="002060"/>
                </a:solidFill>
                <a:latin typeface="微软雅黑" panose="020B0503020204020204" pitchFamily="34" charset="-122"/>
                <a:ea typeface="微软雅黑" panose="020B0503020204020204" pitchFamily="34" charset="-122"/>
              </a:rPr>
              <a:t>，控制整个</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的运行</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indent="-215900">
              <a:lnSpc>
                <a:spcPct val="14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累加器：</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215900">
              <a:lnSpc>
                <a:spcPct val="140000"/>
              </a:lnSpc>
            </a:pPr>
            <a:r>
              <a:rPr lang="zh-CN" altLang="en-US" sz="2000" b="1" dirty="0">
                <a:solidFill>
                  <a:srgbClr val="002060"/>
                </a:solidFill>
                <a:latin typeface="微软雅黑" panose="020B0503020204020204" pitchFamily="34" charset="-122"/>
                <a:ea typeface="微软雅黑" panose="020B0503020204020204" pitchFamily="34" charset="-122"/>
              </a:rPr>
              <a:t>把当前矩阵乘的结果与前次计算的中间</a:t>
            </a:r>
            <a:r>
              <a:rPr lang="zh-CN" altLang="en-US" sz="2000" b="1" dirty="0">
                <a:solidFill>
                  <a:srgbClr val="FF0000"/>
                </a:solidFill>
                <a:latin typeface="微软雅黑" panose="020B0503020204020204" pitchFamily="34" charset="-122"/>
                <a:ea typeface="微软雅黑" panose="020B0503020204020204" pitchFamily="34" charset="-122"/>
              </a:rPr>
              <a:t>结果相加</a:t>
            </a:r>
            <a:r>
              <a:rPr lang="zh-CN" altLang="en-US" sz="2000" b="1" dirty="0">
                <a:solidFill>
                  <a:srgbClr val="002060"/>
                </a:solidFill>
                <a:latin typeface="微软雅黑" panose="020B0503020204020204" pitchFamily="34" charset="-122"/>
                <a:ea typeface="微软雅黑" panose="020B0503020204020204" pitchFamily="34" charset="-122"/>
              </a:rPr>
              <a:t>， 可以用于完成卷积中</a:t>
            </a:r>
            <a:r>
              <a:rPr lang="zh-CN" altLang="en-US" sz="2000" b="1" dirty="0">
                <a:solidFill>
                  <a:srgbClr val="FF0000"/>
                </a:solidFill>
                <a:latin typeface="微软雅黑" panose="020B0503020204020204" pitchFamily="34" charset="-122"/>
                <a:ea typeface="微软雅黑" panose="020B0503020204020204" pitchFamily="34" charset="-122"/>
              </a:rPr>
              <a:t>加</a:t>
            </a:r>
            <a:r>
              <a:rPr lang="en-US" altLang="zh-CN" sz="2000" b="1" dirty="0">
                <a:solidFill>
                  <a:srgbClr val="FF0000"/>
                </a:solidFill>
                <a:latin typeface="微软雅黑" panose="020B0503020204020204" pitchFamily="34" charset="-122"/>
                <a:ea typeface="微软雅黑" panose="020B0503020204020204" pitchFamily="34" charset="-122"/>
              </a:rPr>
              <a:t>bias</a:t>
            </a:r>
            <a:r>
              <a:rPr lang="zh-CN" altLang="en-US" sz="2000" b="1" dirty="0">
                <a:solidFill>
                  <a:srgbClr val="FF0000"/>
                </a:solidFill>
                <a:latin typeface="微软雅黑" panose="020B0503020204020204" pitchFamily="34" charset="-122"/>
                <a:ea typeface="微软雅黑" panose="020B0503020204020204" pitchFamily="34" charset="-122"/>
              </a:rPr>
              <a:t>操作</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00464022\AppData\Roaming\eSpace_Desktop\UserData\d00464022\imagefiles\DC2A2839-0490-4D5C-B3B1-156959CA20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220" y="1124744"/>
            <a:ext cx="10945216" cy="507958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idx="4294967295"/>
          </p:nvPr>
        </p:nvSpPr>
        <p:spPr>
          <a:xfrm>
            <a:off x="2073275" y="100956"/>
            <a:ext cx="8045450" cy="701675"/>
          </a:xfrm>
        </p:spPr>
        <p:txBody>
          <a:bodyPr anchor="ctr" anchorCtr="0">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计算</a:t>
            </a:r>
            <a:r>
              <a:rPr lang="zh-CN" altLang="en-US" dirty="0">
                <a:solidFill>
                  <a:srgbClr val="002060"/>
                </a:solidFill>
                <a:latin typeface="微软雅黑" panose="020B0503020204020204" pitchFamily="34" charset="-122"/>
                <a:ea typeface="微软雅黑" panose="020B0503020204020204" pitchFamily="34" charset="-122"/>
                <a:cs typeface="+mn-ea"/>
              </a:rPr>
              <a:t>加速原理</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7368" y="1111679"/>
            <a:ext cx="5999562" cy="4326440"/>
          </a:xfrm>
          <a:prstGeom prst="rect">
            <a:avLst/>
          </a:prstGeom>
        </p:spPr>
      </p:pic>
      <p:sp>
        <p:nvSpPr>
          <p:cNvPr id="15" name="Down Arrow 4"/>
          <p:cNvSpPr/>
          <p:nvPr/>
        </p:nvSpPr>
        <p:spPr bwMode="auto">
          <a:xfrm>
            <a:off x="4710446" y="2624968"/>
            <a:ext cx="118625" cy="2311992"/>
          </a:xfrm>
          <a:prstGeom prst="downArrow">
            <a:avLst/>
          </a:prstGeom>
          <a:solidFill>
            <a:srgbClr val="FFFFFF"/>
          </a:solidFill>
          <a:ln w="25400" cap="flat" cmpd="sng" algn="ctr">
            <a:solidFill>
              <a:srgbClr val="00B0F0"/>
            </a:solidFill>
            <a:prstDash val="solid"/>
            <a:tailEnd type="stealth" w="med" len="med"/>
          </a:ln>
          <a:effectLst/>
        </p:spPr>
        <p:txBody>
          <a:bodyPr lIns="72996" tIns="36498" rIns="72996" bIns="36498" rtlCol="0" anchor="ctr"/>
          <a:lstStyle/>
          <a:p>
            <a:pPr algn="ctr" defTabSz="913765">
              <a:defRPr/>
            </a:pPr>
            <a:endParaRPr lang="zh-CN" altLang="en-US" sz="1800" kern="0">
              <a:solidFill>
                <a:sysClr val="windowText" lastClr="000000"/>
              </a:solidFill>
              <a:latin typeface="微软雅黑" panose="020B0503020204020204" pitchFamily="34" charset="-122"/>
              <a:ea typeface="华文细黑" panose="02010600040101010101" charset="-122"/>
            </a:endParaRPr>
          </a:p>
        </p:txBody>
      </p:sp>
      <p:sp>
        <p:nvSpPr>
          <p:cNvPr id="16" name="Down Arrow 7"/>
          <p:cNvSpPr/>
          <p:nvPr/>
        </p:nvSpPr>
        <p:spPr bwMode="auto">
          <a:xfrm rot="10800000">
            <a:off x="6384893" y="2621507"/>
            <a:ext cx="118906" cy="2311992"/>
          </a:xfrm>
          <a:prstGeom prst="downArrow">
            <a:avLst/>
          </a:prstGeom>
          <a:solidFill>
            <a:srgbClr val="FFFFFF"/>
          </a:solidFill>
          <a:ln w="25400" cap="flat" cmpd="sng" algn="ctr">
            <a:solidFill>
              <a:srgbClr val="00B0F0"/>
            </a:solidFill>
            <a:prstDash val="solid"/>
            <a:tailEnd type="stealth" w="med" len="med"/>
          </a:ln>
          <a:effectLst/>
        </p:spPr>
        <p:txBody>
          <a:bodyPr lIns="72996" tIns="36498" rIns="72996" bIns="36498" rtlCol="0" anchor="ctr"/>
          <a:lstStyle/>
          <a:p>
            <a:pPr algn="ctr" defTabSz="913765">
              <a:defRPr/>
            </a:pPr>
            <a:endParaRPr lang="zh-CN" altLang="en-US" sz="1800" kern="0">
              <a:solidFill>
                <a:sysClr val="windowText" lastClr="000000"/>
              </a:solidFill>
              <a:latin typeface="微软雅黑" panose="020B0503020204020204" pitchFamily="34" charset="-122"/>
              <a:ea typeface="华文细黑" panose="02010600040101010101" charset="-122"/>
            </a:endParaRPr>
          </a:p>
        </p:txBody>
      </p:sp>
      <p:sp>
        <p:nvSpPr>
          <p:cNvPr id="17" name="TextBox 8"/>
          <p:cNvSpPr txBox="1"/>
          <p:nvPr/>
        </p:nvSpPr>
        <p:spPr>
          <a:xfrm>
            <a:off x="3702264" y="3542694"/>
            <a:ext cx="1081351" cy="307648"/>
          </a:xfrm>
          <a:prstGeom prst="rect">
            <a:avLst/>
          </a:prstGeom>
          <a:noFill/>
        </p:spPr>
        <p:txBody>
          <a:bodyPr wrap="square" rtlCol="0">
            <a:spAutoFit/>
          </a:bodyPr>
          <a:lstStyle/>
          <a:p>
            <a:pPr defTabSz="913765"/>
            <a:r>
              <a:rPr lang="zh-CN" altLang="en-US" sz="1400" b="1" dirty="0">
                <a:solidFill>
                  <a:srgbClr val="002060"/>
                </a:solidFill>
                <a:latin typeface="微软雅黑" panose="020B0503020204020204" pitchFamily="34" charset="-122"/>
                <a:ea typeface="微软雅黑" panose="020B0503020204020204" pitchFamily="34" charset="-122"/>
              </a:rPr>
              <a:t>算力密度高</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18" name="TextBox 9"/>
          <p:cNvSpPr txBox="1"/>
          <p:nvPr/>
        </p:nvSpPr>
        <p:spPr>
          <a:xfrm>
            <a:off x="6069613" y="3404130"/>
            <a:ext cx="385752" cy="584775"/>
          </a:xfrm>
          <a:prstGeom prst="rect">
            <a:avLst/>
          </a:prstGeom>
          <a:noFill/>
        </p:spPr>
        <p:txBody>
          <a:bodyPr wrap="square" rtlCol="0" anchor="ctr" anchorCtr="0">
            <a:noAutofit/>
          </a:bodyPr>
          <a:lstStyle/>
          <a:p>
            <a:pPr defTabSz="913765"/>
            <a:r>
              <a:rPr lang="zh-CN" altLang="en-US" sz="1600" b="1" dirty="0">
                <a:solidFill>
                  <a:srgbClr val="002060"/>
                </a:solidFill>
                <a:latin typeface="微软雅黑" panose="020B0503020204020204" pitchFamily="34" charset="-122"/>
                <a:ea typeface="微软雅黑" panose="020B0503020204020204" pitchFamily="34" charset="-122"/>
              </a:rPr>
              <a:t>灵活</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184299" y="857041"/>
            <a:ext cx="1874229" cy="2954661"/>
          </a:xfrm>
          <a:prstGeom prst="rect">
            <a:avLst/>
          </a:prstGeom>
        </p:spPr>
      </p:pic>
      <p:sp>
        <p:nvSpPr>
          <p:cNvPr id="10" name="矩形 9"/>
          <p:cNvSpPr/>
          <p:nvPr/>
        </p:nvSpPr>
        <p:spPr>
          <a:xfrm>
            <a:off x="6719574" y="3850342"/>
            <a:ext cx="4984162" cy="476250"/>
          </a:xfrm>
          <a:prstGeom prst="rect">
            <a:avLst/>
          </a:prstGeom>
        </p:spPr>
        <p:txBody>
          <a:bodyPr wrap="square" anchor="ctr" anchorCtr="0">
            <a:noAutofit/>
          </a:bodyPr>
          <a:lstStyle/>
          <a:p>
            <a:pPr algn="ctr">
              <a:lnSpc>
                <a:spcPct val="130000"/>
              </a:lnSpc>
            </a:pPr>
            <a:r>
              <a:rPr lang="en-US" altLang="zh-CN" sz="1600" b="1" dirty="0" err="1">
                <a:solidFill>
                  <a:srgbClr val="002060"/>
                </a:solidFill>
                <a:latin typeface="微软雅黑" panose="020B0503020204020204" pitchFamily="34" charset="-122"/>
                <a:ea typeface="微软雅黑" panose="020B0503020204020204" pitchFamily="34" charset="-122"/>
              </a:rPr>
              <a:t>AlexNet</a:t>
            </a:r>
            <a:r>
              <a:rPr lang="zh-CN" altLang="en-US" sz="1600" b="1" dirty="0">
                <a:solidFill>
                  <a:srgbClr val="002060"/>
                </a:solidFill>
                <a:latin typeface="微软雅黑" panose="020B0503020204020204" pitchFamily="34" charset="-122"/>
                <a:ea typeface="微软雅黑" panose="020B0503020204020204" pitchFamily="34" charset="-122"/>
              </a:rPr>
              <a:t>模型每层</a:t>
            </a: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solidFill>
                  <a:srgbClr val="002060"/>
                </a:solidFill>
                <a:latin typeface="微软雅黑" panose="020B0503020204020204" pitchFamily="34" charset="-122"/>
                <a:ea typeface="微软雅黑" panose="020B0503020204020204" pitchFamily="34" charset="-122"/>
              </a:rPr>
              <a:t>每秒浮点运算次数及参数数量</a:t>
            </a:r>
            <a:endParaRPr lang="zh-CN" altLang="zh-CN" sz="1600" b="1" dirty="0">
              <a:solidFill>
                <a:srgbClr val="002060"/>
              </a:solidFill>
              <a:latin typeface="微软雅黑" panose="020B0503020204020204" pitchFamily="34" charset="-122"/>
              <a:ea typeface="微软雅黑" panose="020B0503020204020204" pitchFamily="34" charset="-122"/>
            </a:endParaRPr>
          </a:p>
        </p:txBody>
      </p:sp>
      <p:graphicFrame>
        <p:nvGraphicFramePr>
          <p:cNvPr id="12" name="Table 16"/>
          <p:cNvGraphicFramePr>
            <a:graphicFrameLocks noGrp="1"/>
          </p:cNvGraphicFramePr>
          <p:nvPr/>
        </p:nvGraphicFramePr>
        <p:xfrm>
          <a:off x="7375588" y="4429125"/>
          <a:ext cx="4193020" cy="1578550"/>
        </p:xfrm>
        <a:graphic>
          <a:graphicData uri="http://schemas.openxmlformats.org/drawingml/2006/table">
            <a:tbl>
              <a:tblPr/>
              <a:tblGrid>
                <a:gridCol w="1367882"/>
                <a:gridCol w="919220"/>
                <a:gridCol w="690896"/>
                <a:gridCol w="1215022"/>
              </a:tblGrid>
              <a:tr h="315710">
                <a:tc gridSpan="4">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dirty="0">
                          <a:solidFill>
                            <a:srgbClr val="002060"/>
                          </a:solidFill>
                          <a:effectLst/>
                        </a:rPr>
                        <a:t>CNN</a:t>
                      </a:r>
                      <a:r>
                        <a:rPr lang="zh-CN" altLang="en-US" sz="1200" b="1" u="none" strike="noStrike" dirty="0">
                          <a:solidFill>
                            <a:srgbClr val="002060"/>
                          </a:solidFill>
                          <a:effectLst/>
                        </a:rPr>
                        <a:t>经典模型的内存，计算量和参数数量对比</a:t>
                      </a:r>
                      <a:endParaRPr lang="zh-CN" alt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hMerge="1">
                  <a:tcPr/>
                </a:tc>
                <a:tc hMerge="1">
                  <a:tcPr/>
                </a:tc>
                <a:tc hMerge="1">
                  <a:tcPr/>
                </a:tc>
              </a:tr>
              <a:tr h="315710">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a:solidFill>
                            <a:srgbClr val="002060"/>
                          </a:solidFill>
                          <a:effectLst/>
                        </a:rPr>
                        <a:t>　</a:t>
                      </a:r>
                      <a:endParaRPr lang="zh-CN" altLang="en-US"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b="1" u="none" strike="noStrike" dirty="0" err="1">
                          <a:solidFill>
                            <a:srgbClr val="002060"/>
                          </a:solidFill>
                          <a:effectLst/>
                        </a:rPr>
                        <a:t>AlexNet</a:t>
                      </a:r>
                      <a:endParaRPr 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b="1" u="none" strike="noStrike" dirty="0">
                          <a:solidFill>
                            <a:srgbClr val="002060"/>
                          </a:solidFill>
                          <a:effectLst/>
                        </a:rPr>
                        <a:t>VGG16</a:t>
                      </a:r>
                      <a:endParaRPr 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b="1" u="none" strike="noStrike" dirty="0">
                          <a:solidFill>
                            <a:srgbClr val="002060"/>
                          </a:solidFill>
                          <a:effectLst/>
                        </a:rPr>
                        <a:t>Inception-v3</a:t>
                      </a:r>
                      <a:endParaRPr 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315710">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dirty="0">
                          <a:solidFill>
                            <a:srgbClr val="002060"/>
                          </a:solidFill>
                          <a:effectLst/>
                        </a:rPr>
                        <a:t>模型内存</a:t>
                      </a:r>
                      <a:r>
                        <a:rPr lang="en-US" altLang="zh-CN" sz="1200" b="1" u="none" strike="noStrike" dirty="0">
                          <a:solidFill>
                            <a:srgbClr val="002060"/>
                          </a:solidFill>
                          <a:effectLst/>
                        </a:rPr>
                        <a:t>(</a:t>
                      </a:r>
                      <a:r>
                        <a:rPr lang="en-US" sz="1200" b="1" u="none" strike="noStrike" dirty="0">
                          <a:solidFill>
                            <a:srgbClr val="002060"/>
                          </a:solidFill>
                          <a:effectLst/>
                        </a:rPr>
                        <a:t>MB)</a:t>
                      </a:r>
                      <a:endParaRPr 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a:solidFill>
                            <a:srgbClr val="002060"/>
                          </a:solidFill>
                          <a:effectLst/>
                        </a:rPr>
                        <a:t>＞</a:t>
                      </a:r>
                      <a:r>
                        <a:rPr lang="en-US" altLang="zh-CN" sz="1200" b="1" u="none" strike="noStrike">
                          <a:solidFill>
                            <a:srgbClr val="002060"/>
                          </a:solidFill>
                          <a:effectLst/>
                        </a:rPr>
                        <a:t>200</a:t>
                      </a:r>
                      <a:endParaRPr lang="en-US" altLang="zh-CN"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dirty="0">
                          <a:solidFill>
                            <a:srgbClr val="002060"/>
                          </a:solidFill>
                          <a:effectLst/>
                        </a:rPr>
                        <a:t>＞</a:t>
                      </a:r>
                      <a:r>
                        <a:rPr lang="en-US" altLang="zh-CN" sz="1200" b="1" u="none" strike="noStrike" dirty="0">
                          <a:solidFill>
                            <a:srgbClr val="002060"/>
                          </a:solidFill>
                          <a:effectLst/>
                        </a:rPr>
                        <a:t>500</a:t>
                      </a:r>
                      <a:endParaRPr lang="en-US" altLang="zh-CN"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a:solidFill>
                            <a:srgbClr val="002060"/>
                          </a:solidFill>
                          <a:effectLst/>
                        </a:rPr>
                        <a:t>90-100</a:t>
                      </a:r>
                      <a:endParaRPr lang="en-US" altLang="zh-CN"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315710">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a:solidFill>
                            <a:srgbClr val="002060"/>
                          </a:solidFill>
                          <a:effectLst/>
                        </a:rPr>
                        <a:t>参数（百万）</a:t>
                      </a:r>
                      <a:endParaRPr lang="zh-CN" altLang="en-US"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dirty="0">
                          <a:solidFill>
                            <a:srgbClr val="002060"/>
                          </a:solidFill>
                          <a:effectLst/>
                        </a:rPr>
                        <a:t>60</a:t>
                      </a:r>
                      <a:endParaRPr lang="en-US" altLang="zh-CN"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a:solidFill>
                            <a:srgbClr val="002060"/>
                          </a:solidFill>
                          <a:effectLst/>
                        </a:rPr>
                        <a:t>138</a:t>
                      </a:r>
                      <a:endParaRPr lang="en-US" altLang="zh-CN"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a:solidFill>
                            <a:srgbClr val="002060"/>
                          </a:solidFill>
                          <a:effectLst/>
                        </a:rPr>
                        <a:t>23.2</a:t>
                      </a:r>
                      <a:endParaRPr lang="en-US" altLang="zh-CN"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315710">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b="1" u="none" strike="noStrike" dirty="0">
                          <a:solidFill>
                            <a:srgbClr val="002060"/>
                          </a:solidFill>
                          <a:effectLst/>
                        </a:rPr>
                        <a:t>计算量（百万）</a:t>
                      </a:r>
                      <a:endParaRPr lang="zh-CN" altLang="en-US"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dirty="0">
                          <a:solidFill>
                            <a:srgbClr val="002060"/>
                          </a:solidFill>
                          <a:effectLst/>
                        </a:rPr>
                        <a:t>720</a:t>
                      </a:r>
                      <a:endParaRPr lang="en-US" altLang="zh-CN"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a:solidFill>
                            <a:srgbClr val="002060"/>
                          </a:solidFill>
                          <a:effectLst/>
                        </a:rPr>
                        <a:t>15300</a:t>
                      </a:r>
                      <a:endParaRPr lang="en-US" altLang="zh-CN" sz="1200" b="1" i="0" u="none" strike="noStrike">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b="1" u="none" strike="noStrike" dirty="0">
                          <a:solidFill>
                            <a:srgbClr val="002060"/>
                          </a:solidFill>
                          <a:effectLst/>
                        </a:rPr>
                        <a:t>5000 </a:t>
                      </a:r>
                      <a:endParaRPr lang="en-US" altLang="zh-CN" sz="1200" b="1" i="0" u="none" strike="noStrike" dirty="0">
                        <a:solidFill>
                          <a:srgbClr val="002060"/>
                        </a:solidFill>
                        <a:effectLst/>
                        <a:latin typeface="Tahoma" panose="020B0604030504040204" pitchFamily="34" charset="0"/>
                        <a:ea typeface="宋体" panose="02010600030101010101" pitchFamily="2" charset="-122"/>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bl>
          </a:graphicData>
        </a:graphic>
      </p:graphicFrame>
      <p:sp>
        <p:nvSpPr>
          <p:cNvPr id="13" name="TextBox 13"/>
          <p:cNvSpPr txBox="1"/>
          <p:nvPr/>
        </p:nvSpPr>
        <p:spPr>
          <a:xfrm>
            <a:off x="7793159" y="6262683"/>
            <a:ext cx="3127377" cy="400110"/>
          </a:xfrm>
          <a:prstGeom prst="rect">
            <a:avLst/>
          </a:prstGeom>
          <a:noFill/>
        </p:spPr>
        <p:txBody>
          <a:bodyPr wrap="square" rtlCol="0">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99%</a:t>
            </a:r>
            <a:r>
              <a:rPr lang="zh-CN" altLang="en-US" sz="2000" b="1" dirty="0">
                <a:solidFill>
                  <a:srgbClr val="002060"/>
                </a:solidFill>
                <a:latin typeface="微软雅黑" panose="020B0503020204020204" pitchFamily="34" charset="-122"/>
                <a:ea typeface="微软雅黑" panose="020B0503020204020204" pitchFamily="34" charset="-122"/>
              </a:rPr>
              <a:t>以上计算都是矩阵乘</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4" name="Rectangle 17"/>
          <p:cNvSpPr/>
          <p:nvPr/>
        </p:nvSpPr>
        <p:spPr bwMode="auto">
          <a:xfrm>
            <a:off x="7375588" y="5689600"/>
            <a:ext cx="4193019" cy="318076"/>
          </a:xfrm>
          <a:prstGeom prst="rect">
            <a:avLst/>
          </a:prstGeom>
          <a:noFill/>
          <a:ln w="25400">
            <a:solidFill>
              <a:srgbClr val="FF0000"/>
            </a:solidFill>
            <a:round/>
            <a:tailEnd type="stealth" w="med" len="med"/>
          </a:ln>
          <a:effectLst/>
        </p:spPr>
        <p:txBody>
          <a:bodyPr lIns="72996" tIns="36498" rIns="72996" bIns="36498" rtlCol="0" anchor="ctr"/>
          <a:lstStyle/>
          <a:p>
            <a:pPr algn="ctr"/>
            <a:endParaRPr lang="zh-CN" altLang="en-US" sz="1800" kern="0">
              <a:solidFill>
                <a:sysClr val="windowText" lastClr="000000"/>
              </a:solidFill>
              <a:ea typeface="华文细黑" panose="02010600040101010101" charset="-122"/>
            </a:endParaRPr>
          </a:p>
        </p:txBody>
      </p:sp>
      <p:sp>
        <p:nvSpPr>
          <p:cNvPr id="4" name="标题 3"/>
          <p:cNvSpPr>
            <a:spLocks noGrp="1"/>
          </p:cNvSpPr>
          <p:nvPr>
            <p:ph type="title" idx="4294967295"/>
          </p:nvPr>
        </p:nvSpPr>
        <p:spPr>
          <a:xfrm>
            <a:off x="2073275" y="155366"/>
            <a:ext cx="8045450" cy="701675"/>
          </a:xfrm>
        </p:spPr>
        <p:txBody>
          <a:bodyPr anchor="ctr" anchorCtr="0">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计算</a:t>
            </a:r>
            <a:r>
              <a:rPr lang="zh-CN" altLang="en-US" dirty="0">
                <a:solidFill>
                  <a:srgbClr val="002060"/>
                </a:solidFill>
                <a:latin typeface="微软雅黑" panose="020B0503020204020204" pitchFamily="34" charset="-122"/>
                <a:ea typeface="微软雅黑" panose="020B0503020204020204" pitchFamily="34" charset="-122"/>
                <a:cs typeface="+mn-ea"/>
              </a:rPr>
              <a:t>加速原理</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5" name="文本占位符 4"/>
          <p:cNvSpPr>
            <a:spLocks noGrp="1"/>
          </p:cNvSpPr>
          <p:nvPr>
            <p:ph type="body" sz="quarter" idx="4294967295"/>
          </p:nvPr>
        </p:nvSpPr>
        <p:spPr>
          <a:xfrm>
            <a:off x="288523" y="5567072"/>
            <a:ext cx="6408712" cy="1139115"/>
          </a:xfrm>
        </p:spPr>
        <p:txBody>
          <a:bodyPr anchor="ctr" anchorCtr="0">
            <a:noAutofit/>
          </a:bodyPr>
          <a:lstStyle/>
          <a:p>
            <a:pPr>
              <a:lnSpc>
                <a:spcPct val="150000"/>
              </a:lnSpc>
              <a:spcBef>
                <a:spcPts val="0"/>
              </a:spcBef>
              <a:buNone/>
            </a:pPr>
            <a:r>
              <a:rPr lang="zh-CN" altLang="en-US" sz="2000" dirty="0">
                <a:solidFill>
                  <a:srgbClr val="002060"/>
                </a:solidFill>
                <a:latin typeface="微软雅黑" panose="020B0503020204020204" pitchFamily="34" charset="-122"/>
                <a:ea typeface="微软雅黑" panose="020B0503020204020204" pitchFamily="34" charset="-122"/>
              </a:rPr>
              <a:t>示例：</a:t>
            </a:r>
            <a:r>
              <a:rPr lang="zh-CN" altLang="zh-CN" sz="2000" dirty="0">
                <a:solidFill>
                  <a:srgbClr val="002060"/>
                </a:solidFill>
                <a:latin typeface="微软雅黑" panose="020B0503020204020204" pitchFamily="34" charset="-122"/>
                <a:ea typeface="微软雅黑" panose="020B0503020204020204" pitchFamily="34" charset="-122"/>
              </a:rPr>
              <a:t>矩阵</a:t>
            </a:r>
            <a:r>
              <a:rPr lang="en-US" altLang="zh-CN" sz="2000" dirty="0">
                <a:solidFill>
                  <a:srgbClr val="002060"/>
                </a:solidFill>
                <a:latin typeface="微软雅黑" panose="020B0503020204020204" pitchFamily="34" charset="-122"/>
                <a:ea typeface="微软雅黑" panose="020B0503020204020204" pitchFamily="34" charset="-122"/>
              </a:rPr>
              <a:t>a</a:t>
            </a:r>
            <a:r>
              <a:rPr lang="zh-CN" altLang="zh-CN" sz="2000" dirty="0">
                <a:solidFill>
                  <a:srgbClr val="002060"/>
                </a:solidFill>
                <a:latin typeface="微软雅黑" panose="020B0503020204020204" pitchFamily="34" charset="-122"/>
                <a:ea typeface="微软雅黑" panose="020B0503020204020204" pitchFamily="34" charset="-122"/>
              </a:rPr>
              <a:t>和矩阵</a:t>
            </a:r>
            <a:r>
              <a:rPr lang="en-US" altLang="zh-CN" sz="2000" dirty="0">
                <a:solidFill>
                  <a:srgbClr val="002060"/>
                </a:solidFill>
                <a:latin typeface="微软雅黑" panose="020B0503020204020204" pitchFamily="34" charset="-122"/>
                <a:ea typeface="微软雅黑" panose="020B0503020204020204" pitchFamily="34" charset="-122"/>
              </a:rPr>
              <a:t>b</a:t>
            </a:r>
            <a:r>
              <a:rPr lang="zh-CN" altLang="zh-CN" sz="2000" dirty="0">
                <a:solidFill>
                  <a:srgbClr val="002060"/>
                </a:solidFill>
                <a:latin typeface="微软雅黑" panose="020B0503020204020204" pitchFamily="34" charset="-122"/>
                <a:ea typeface="微软雅黑" panose="020B0503020204020204" pitchFamily="34" charset="-122"/>
              </a:rPr>
              <a:t>之间的乘法运算</a:t>
            </a:r>
            <a:r>
              <a:rPr lang="en-US" altLang="zh-CN" sz="2000" dirty="0">
                <a:solidFill>
                  <a:srgbClr val="002060"/>
                </a:solidFill>
                <a:latin typeface="微软雅黑" panose="020B0503020204020204" pitchFamily="34" charset="-122"/>
                <a:ea typeface="微软雅黑" panose="020B0503020204020204" pitchFamily="34" charset="-122"/>
              </a:rPr>
              <a:t>c=a*b</a:t>
            </a:r>
            <a:r>
              <a:rPr lang="zh-CN" altLang="en-US" sz="2000" dirty="0">
                <a:solidFill>
                  <a:srgbClr val="002060"/>
                </a:solidFill>
                <a:latin typeface="微软雅黑" panose="020B0503020204020204" pitchFamily="34" charset="-122"/>
                <a:ea typeface="微软雅黑" panose="020B0503020204020204" pitchFamily="34" charset="-122"/>
              </a:rPr>
              <a:t>，在不同</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None/>
            </a:pPr>
            <a:r>
              <a:rPr lang="zh-CN" altLang="en-US" sz="2000" dirty="0">
                <a:solidFill>
                  <a:srgbClr val="002060"/>
                </a:solidFill>
                <a:latin typeface="微软雅黑" panose="020B0503020204020204" pitchFamily="34" charset="-122"/>
                <a:ea typeface="微软雅黑" panose="020B0503020204020204" pitchFamily="34" charset="-122"/>
              </a:rPr>
              <a:t>计算单元中实现该矩阵乘，其复杂度和运算效率差别大</a:t>
            </a:r>
            <a:endParaRPr lang="en-US" sz="2400" dirty="0"/>
          </a:p>
        </p:txBody>
      </p:sp>
      <p:sp>
        <p:nvSpPr>
          <p:cNvPr id="6"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5360" y="3612675"/>
            <a:ext cx="11665296" cy="3107690"/>
          </a:xfrm>
          <a:prstGeom prst="rect">
            <a:avLst/>
          </a:prstGeom>
        </p:spPr>
        <p:txBody>
          <a:bodyPr wrap="square">
            <a:spAutoFit/>
          </a:bodyPr>
          <a:lstStyle/>
          <a:p>
            <a:pPr marL="342900" indent="-342900" algn="just" defTabSz="913765" fontAlgn="ctr">
              <a:lnSpc>
                <a:spcPct val="140000"/>
              </a:lnSpc>
              <a:buSzPct val="100000"/>
              <a:buFont typeface="Wingdings" panose="05000000000000000000" pitchFamily="2" charset="2"/>
              <a:buChar char="p"/>
            </a:pP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矩阵较大时，由于片上计算和存储资源有限，需要对矩阵进行</a:t>
            </a:r>
            <a:r>
              <a:rPr lang="zh-CN" altLang="zh-CN" sz="2000" b="1" dirty="0">
                <a:solidFill>
                  <a:srgbClr val="FF0000"/>
                </a:solidFill>
                <a:latin typeface="微软雅黑" panose="020B0503020204020204" pitchFamily="34" charset="-122"/>
                <a:ea typeface="微软雅黑" panose="020B0503020204020204" pitchFamily="34" charset="-122"/>
                <a:cs typeface="Huawei Sans" panose="020C0503030203020204" pitchFamily="34" charset="0"/>
              </a:rPr>
              <a:t>分块平铺（</a:t>
            </a:r>
            <a:r>
              <a:rPr lang="zh-CN" altLang="zh-CN" sz="2000" b="1" dirty="0">
                <a:solidFill>
                  <a:srgbClr val="FF0000"/>
                </a:solidFill>
                <a:latin typeface="微软雅黑" panose="020B0503020204020204" pitchFamily="34" charset="-122"/>
                <a:ea typeface="微软雅黑" panose="020B0503020204020204" pitchFamily="34" charset="-122"/>
                <a:cs typeface="Huawei Sans" panose="020C0503030203020204" pitchFamily="34" charset="0"/>
              </a:rPr>
              <a:t>切片）处理（</a:t>
            </a:r>
            <a:r>
              <a:rPr lang="en-US" altLang="zh-CN" sz="2000" b="1" dirty="0">
                <a:solidFill>
                  <a:srgbClr val="FF0000"/>
                </a:solidFill>
                <a:latin typeface="微软雅黑" panose="020B0503020204020204" pitchFamily="34" charset="-122"/>
                <a:ea typeface="微软雅黑" panose="020B0503020204020204" pitchFamily="34" charset="-122"/>
                <a:cs typeface="Huawei Sans" panose="020C0503030203020204" pitchFamily="34" charset="0"/>
              </a:rPr>
              <a:t>Tiling</a:t>
            </a:r>
            <a:r>
              <a:rPr lang="zh-CN" altLang="zh-CN" sz="2000" b="1" dirty="0">
                <a:solidFill>
                  <a:srgbClr val="FF0000"/>
                </a:solidFill>
                <a:latin typeface="微软雅黑" panose="020B0503020204020204" pitchFamily="34" charset="-122"/>
                <a:ea typeface="微软雅黑" panose="020B0503020204020204" pitchFamily="34" charset="-122"/>
                <a:cs typeface="Huawei Sans" panose="020C0503030203020204" pitchFamily="34" charset="0"/>
              </a:rPr>
              <a:t>）</a:t>
            </a:r>
            <a:endPar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endParaRPr>
          </a:p>
          <a:p>
            <a:pPr marL="342900" indent="-342900" algn="just" defTabSz="913765" fontAlgn="ctr">
              <a:lnSpc>
                <a:spcPct val="140000"/>
              </a:lnSpc>
              <a:buSzPct val="100000"/>
              <a:buFont typeface="Wingdings" panose="05000000000000000000" pitchFamily="2" charset="2"/>
              <a:buChar char="p"/>
            </a:pP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受限于片上缓存的容量，当一次难以装下整个矩阵</a:t>
            </a:r>
            <a:r>
              <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B</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时，划分成为</a:t>
            </a:r>
            <a:r>
              <a:rPr lang="en-US"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B0</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a:t>
            </a:r>
            <a:r>
              <a:rPr lang="en-US"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B1</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a:t>
            </a:r>
            <a:r>
              <a:rPr lang="en-US"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B2</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和</a:t>
            </a:r>
            <a:r>
              <a:rPr lang="en-US"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B3</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等多个子矩阵</a:t>
            </a:r>
            <a:endPar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endParaRPr>
          </a:p>
          <a:p>
            <a:pPr marL="342900" indent="-342900" algn="just" defTabSz="913765" fontAlgn="ctr">
              <a:lnSpc>
                <a:spcPct val="140000"/>
              </a:lnSpc>
              <a:buSzPct val="100000"/>
              <a:buFont typeface="Wingdings" panose="05000000000000000000" pitchFamily="2" charset="2"/>
              <a:buChar char="p"/>
            </a:pP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每个子矩阵的大小都可以适合一次性存储到片上缓存</a:t>
            </a:r>
            <a:r>
              <a:rPr lang="zh-CN" altLang="en-US"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并与矩阵</a:t>
            </a:r>
            <a:r>
              <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A</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计算得到结果子矩阵</a:t>
            </a:r>
            <a:endPar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endParaRPr>
          </a:p>
          <a:p>
            <a:pPr marL="342900" indent="-342900" algn="just" defTabSz="913765" fontAlgn="ctr">
              <a:lnSpc>
                <a:spcPct val="140000"/>
              </a:lnSpc>
              <a:buSzPct val="100000"/>
              <a:buFont typeface="Wingdings" panose="05000000000000000000" pitchFamily="2" charset="2"/>
              <a:buChar char="p"/>
            </a:pP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充分利用数据的</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局部性</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，尽可能</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把缓存中的子矩阵数据重复使用完毕</a:t>
            </a:r>
            <a:r>
              <a:rPr lang="zh-CN" altLang="en-US"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并得到所有相关的子矩阵结果后</a:t>
            </a:r>
            <a:r>
              <a:rPr lang="zh-CN" altLang="en-US"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再</a:t>
            </a:r>
            <a:r>
              <a:rPr lang="zh-CN" altLang="zh-CN" sz="2000" b="1" dirty="0">
                <a:solidFill>
                  <a:srgbClr val="0070C0"/>
                </a:solidFill>
                <a:latin typeface="微软雅黑" panose="020B0503020204020204" pitchFamily="34" charset="-122"/>
                <a:ea typeface="微软雅黑" panose="020B0503020204020204" pitchFamily="34" charset="-122"/>
                <a:cs typeface="Huawei Sans" panose="020C0503030203020204" pitchFamily="34" charset="0"/>
              </a:rPr>
              <a:t>读入</a:t>
            </a: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新的子矩阵开始新的周期</a:t>
            </a:r>
            <a:endPar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endParaRPr>
          </a:p>
          <a:p>
            <a:pPr marL="342900" indent="-342900" algn="just" defTabSz="913765" fontAlgn="ctr">
              <a:lnSpc>
                <a:spcPct val="140000"/>
              </a:lnSpc>
              <a:buSzPct val="100000"/>
              <a:buFont typeface="Wingdings" panose="05000000000000000000" pitchFamily="2" charset="2"/>
              <a:buChar char="p"/>
            </a:pPr>
            <a:r>
              <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如此往复可以依次将所有的子矩阵都一一搬运到缓存中，并完成整个矩阵计算的全过程，最终得到结果矩阵</a:t>
            </a:r>
            <a:r>
              <a:rPr lang="en-US"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rPr>
              <a:t>C</a:t>
            </a:r>
            <a:endParaRPr lang="zh-CN" altLang="zh-CN" sz="20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5" name="Rectangle 5"/>
          <p:cNvSpPr>
            <a:spLocks noChangeArrowheads="1"/>
          </p:cNvSpPr>
          <p:nvPr/>
        </p:nvSpPr>
        <p:spPr bwMode="auto">
          <a:xfrm>
            <a:off x="1524001" y="-183191"/>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graphicFrame>
        <p:nvGraphicFramePr>
          <p:cNvPr id="7" name="对象 6"/>
          <p:cNvGraphicFramePr>
            <a:graphicFrameLocks noChangeAspect="1"/>
          </p:cNvGraphicFramePr>
          <p:nvPr/>
        </p:nvGraphicFramePr>
        <p:xfrm>
          <a:off x="1708659" y="1187445"/>
          <a:ext cx="7920880" cy="2465945"/>
        </p:xfrm>
        <a:graphic>
          <a:graphicData uri="http://schemas.openxmlformats.org/presentationml/2006/ole">
            <mc:AlternateContent xmlns:mc="http://schemas.openxmlformats.org/markup-compatibility/2006">
              <mc:Choice xmlns:v="urn:schemas-microsoft-com:vml" Requires="v">
                <p:oleObj spid="_x0000_s3314" name="" r:id="rId1" imgW="3657600" imgH="1251585" progId="">
                  <p:embed/>
                </p:oleObj>
              </mc:Choice>
              <mc:Fallback>
                <p:oleObj name="" r:id="rId1" imgW="3657600" imgH="1251585" progId="">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659" y="1187445"/>
                        <a:ext cx="7920880" cy="2465945"/>
                      </a:xfrm>
                      <a:prstGeom prst="rect">
                        <a:avLst/>
                      </a:prstGeom>
                      <a:noFill/>
                    </p:spPr>
                  </p:pic>
                </p:oleObj>
              </mc:Fallback>
            </mc:AlternateContent>
          </a:graphicData>
        </a:graphic>
      </p:graphicFrame>
      <p:sp>
        <p:nvSpPr>
          <p:cNvPr id="2" name="标题 1"/>
          <p:cNvSpPr>
            <a:spLocks noGrp="1"/>
          </p:cNvSpPr>
          <p:nvPr>
            <p:ph type="title" idx="4294967295"/>
          </p:nvPr>
        </p:nvSpPr>
        <p:spPr>
          <a:xfrm>
            <a:off x="1283804" y="156052"/>
            <a:ext cx="9624392" cy="692150"/>
          </a:xfrm>
        </p:spPr>
        <p:txBody>
          <a:bodyPr anchor="ctr" anchorCtr="1">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文本框 7"/>
          <p:cNvSpPr txBox="1"/>
          <p:nvPr/>
        </p:nvSpPr>
        <p:spPr bwMode="auto">
          <a:xfrm>
            <a:off x="335360" y="956612"/>
            <a:ext cx="6106884" cy="461665"/>
          </a:xfrm>
          <a:prstGeom prst="rect">
            <a:avLst/>
          </a:prstGeom>
          <a:noFill/>
          <a:ln w="38100" cmpd="dbl" algn="ctr">
            <a:noFill/>
            <a:miter lim="800000"/>
          </a:ln>
          <a:effectLst/>
        </p:spPr>
        <p:txBody>
          <a:bodyPr wrap="square">
            <a:spAutoFit/>
          </a:bodyPr>
          <a:lstStyle/>
          <a:p>
            <a:pPr marL="342900" indent="-3429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cs typeface="+mn-ea"/>
              </a:rPr>
              <a:t>矩阵分块计算</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5360" y="4493356"/>
            <a:ext cx="11449272" cy="1384995"/>
          </a:xfrm>
          <a:prstGeom prst="rect">
            <a:avLst/>
          </a:prstGeom>
        </p:spPr>
        <p:txBody>
          <a:bodyPr wrap="square">
            <a:spAutoFit/>
          </a:bodyPr>
          <a:lstStyle/>
          <a:p>
            <a:pPr marL="342900" indent="-342900" algn="just" defTabSz="913765" fontAlgn="ctr">
              <a:lnSpc>
                <a:spcPct val="140000"/>
              </a:lnSpc>
              <a:buClr>
                <a:srgbClr val="000099"/>
              </a:buClr>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在矩阵相乘运算中</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矩阵</a:t>
            </a:r>
            <a:r>
              <a:rPr lang="en-US" altLang="zh-CN" sz="2000" b="1" dirty="0">
                <a:solidFill>
                  <a:srgbClr val="002060"/>
                </a:solidFill>
                <a:latin typeface="微软雅黑" panose="020B0503020204020204" pitchFamily="34" charset="-122"/>
                <a:ea typeface="微软雅黑" panose="020B0503020204020204" pitchFamily="34" charset="-122"/>
              </a:rPr>
              <a:t>C</a:t>
            </a:r>
            <a:r>
              <a:rPr lang="zh-CN" altLang="en-US" sz="2000" b="1" dirty="0">
                <a:solidFill>
                  <a:srgbClr val="002060"/>
                </a:solidFill>
                <a:latin typeface="微软雅黑" panose="020B0503020204020204" pitchFamily="34" charset="-122"/>
                <a:ea typeface="微软雅黑" panose="020B0503020204020204" pitchFamily="34" charset="-122"/>
              </a:rPr>
              <a:t>的第一元素由矩阵</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的第一行的</a:t>
            </a:r>
            <a:r>
              <a:rPr lang="en-US" altLang="zh-CN" sz="2000" b="1" dirty="0">
                <a:solidFill>
                  <a:srgbClr val="002060"/>
                </a:solidFill>
                <a:latin typeface="微软雅黑" panose="020B0503020204020204" pitchFamily="34" charset="-122"/>
                <a:ea typeface="微软雅黑" panose="020B0503020204020204" pitchFamily="34" charset="-122"/>
              </a:rPr>
              <a:t>16</a:t>
            </a:r>
            <a:r>
              <a:rPr lang="zh-CN" altLang="en-US" sz="2000" b="1" dirty="0">
                <a:solidFill>
                  <a:srgbClr val="002060"/>
                </a:solidFill>
                <a:latin typeface="微软雅黑" panose="020B0503020204020204" pitchFamily="34" charset="-122"/>
                <a:ea typeface="微软雅黑" panose="020B0503020204020204" pitchFamily="34" charset="-122"/>
              </a:rPr>
              <a:t>个元素和矩阵</a:t>
            </a:r>
            <a:r>
              <a:rPr lang="en-US" altLang="zh-CN" sz="2000" b="1" dirty="0">
                <a:solidFill>
                  <a:srgbClr val="002060"/>
                </a:solidFill>
                <a:latin typeface="微软雅黑" panose="020B0503020204020204" pitchFamily="34" charset="-122"/>
                <a:ea typeface="微软雅黑" panose="020B0503020204020204" pitchFamily="34" charset="-122"/>
              </a:rPr>
              <a:t>B</a:t>
            </a:r>
            <a:r>
              <a:rPr lang="zh-CN" altLang="en-US" sz="2000" b="1" dirty="0">
                <a:solidFill>
                  <a:srgbClr val="002060"/>
                </a:solidFill>
                <a:latin typeface="微软雅黑" panose="020B0503020204020204" pitchFamily="34" charset="-122"/>
                <a:ea typeface="微软雅黑" panose="020B0503020204020204" pitchFamily="34" charset="-122"/>
              </a:rPr>
              <a:t>的第一列的</a:t>
            </a:r>
            <a:r>
              <a:rPr lang="en-US" altLang="zh-CN" sz="2000" b="1" dirty="0">
                <a:solidFill>
                  <a:srgbClr val="002060"/>
                </a:solidFill>
                <a:latin typeface="微软雅黑" panose="020B0503020204020204" pitchFamily="34" charset="-122"/>
                <a:ea typeface="微软雅黑" panose="020B0503020204020204" pitchFamily="34" charset="-122"/>
              </a:rPr>
              <a:t>16 </a:t>
            </a:r>
            <a:r>
              <a:rPr lang="zh-CN" altLang="en-US" sz="2000" b="1" dirty="0">
                <a:solidFill>
                  <a:srgbClr val="002060"/>
                </a:solidFill>
                <a:latin typeface="微软雅黑" panose="020B0503020204020204" pitchFamily="34" charset="-122"/>
                <a:ea typeface="微软雅黑" panose="020B0503020204020204" pitchFamily="34" charset="-122"/>
              </a:rPr>
              <a:t>个元素由矩阵计算单元子电路进行</a:t>
            </a:r>
            <a:r>
              <a:rPr lang="en-US" altLang="zh-CN" sz="2000" b="1" dirty="0">
                <a:solidFill>
                  <a:srgbClr val="002060"/>
                </a:solidFill>
                <a:latin typeface="微软雅黑" panose="020B0503020204020204" pitchFamily="34" charset="-122"/>
                <a:ea typeface="微软雅黑" panose="020B0503020204020204" pitchFamily="34" charset="-122"/>
              </a:rPr>
              <a:t>16</a:t>
            </a:r>
            <a:r>
              <a:rPr lang="zh-CN" altLang="en-US" sz="2000" b="1" dirty="0">
                <a:solidFill>
                  <a:srgbClr val="002060"/>
                </a:solidFill>
                <a:latin typeface="微软雅黑" panose="020B0503020204020204" pitchFamily="34" charset="-122"/>
                <a:ea typeface="微软雅黑" panose="020B0503020204020204" pitchFamily="34" charset="-122"/>
              </a:rPr>
              <a:t>次乘法和</a:t>
            </a:r>
            <a:r>
              <a:rPr lang="en-US" altLang="zh-CN" sz="2000" b="1" dirty="0">
                <a:solidFill>
                  <a:srgbClr val="002060"/>
                </a:solidFill>
                <a:latin typeface="微软雅黑" panose="020B0503020204020204" pitchFamily="34" charset="-122"/>
                <a:ea typeface="微软雅黑" panose="020B0503020204020204" pitchFamily="34" charset="-122"/>
              </a:rPr>
              <a:t>15</a:t>
            </a:r>
            <a:r>
              <a:rPr lang="zh-CN" altLang="en-US" sz="2000" b="1" dirty="0">
                <a:solidFill>
                  <a:srgbClr val="002060"/>
                </a:solidFill>
                <a:latin typeface="微软雅黑" panose="020B0503020204020204" pitchFamily="34" charset="-122"/>
                <a:ea typeface="微软雅黑" panose="020B0503020204020204" pitchFamily="34" charset="-122"/>
              </a:rPr>
              <a:t>次加法运算得出。矩阵计算单元中共有</a:t>
            </a:r>
            <a:r>
              <a:rPr lang="en-US" altLang="zh-CN" sz="2000" b="1" dirty="0">
                <a:solidFill>
                  <a:srgbClr val="002060"/>
                </a:solidFill>
                <a:latin typeface="微软雅黑" panose="020B0503020204020204" pitchFamily="34" charset="-122"/>
                <a:ea typeface="微软雅黑" panose="020B0503020204020204" pitchFamily="34" charset="-122"/>
              </a:rPr>
              <a:t>256</a:t>
            </a:r>
            <a:r>
              <a:rPr lang="zh-CN" altLang="en-US" sz="2000" b="1" dirty="0">
                <a:solidFill>
                  <a:srgbClr val="002060"/>
                </a:solidFill>
                <a:latin typeface="微软雅黑" panose="020B0503020204020204" pitchFamily="34" charset="-122"/>
                <a:ea typeface="微软雅黑" panose="020B0503020204020204" pitchFamily="34" charset="-122"/>
              </a:rPr>
              <a:t>个矩阵计算子电路</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可以由一条指令并行完成矩阵</a:t>
            </a:r>
            <a:r>
              <a:rPr lang="en-US" altLang="zh-CN" sz="2000" b="1" dirty="0">
                <a:solidFill>
                  <a:srgbClr val="002060"/>
                </a:solidFill>
                <a:latin typeface="微软雅黑" panose="020B0503020204020204" pitchFamily="34" charset="-122"/>
                <a:ea typeface="微软雅黑" panose="020B0503020204020204" pitchFamily="34" charset="-122"/>
              </a:rPr>
              <a:t>C</a:t>
            </a:r>
            <a:r>
              <a:rPr lang="zh-CN" altLang="en-US" sz="2000" b="1" dirty="0">
                <a:solidFill>
                  <a:srgbClr val="002060"/>
                </a:solidFill>
                <a:latin typeface="微软雅黑" panose="020B0503020204020204" pitchFamily="34" charset="-122"/>
                <a:ea typeface="微软雅黑" panose="020B0503020204020204" pitchFamily="34" charset="-122"/>
              </a:rPr>
              <a:t>的</a:t>
            </a:r>
            <a:r>
              <a:rPr lang="en-US" altLang="zh-CN" sz="2000" b="1" dirty="0">
                <a:solidFill>
                  <a:srgbClr val="002060"/>
                </a:solidFill>
                <a:latin typeface="微软雅黑" panose="020B0503020204020204" pitchFamily="34" charset="-122"/>
                <a:ea typeface="微软雅黑" panose="020B0503020204020204" pitchFamily="34" charset="-122"/>
              </a:rPr>
              <a:t>256</a:t>
            </a:r>
            <a:r>
              <a:rPr lang="zh-CN" altLang="en-US" sz="2000" b="1" dirty="0">
                <a:solidFill>
                  <a:srgbClr val="002060"/>
                </a:solidFill>
                <a:latin typeface="微软雅黑" panose="020B0503020204020204" pitchFamily="34" charset="-122"/>
                <a:ea typeface="微软雅黑" panose="020B0503020204020204" pitchFamily="34" charset="-122"/>
              </a:rPr>
              <a:t>个元素计算。</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1524001" y="-183191"/>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2" name="标题 1"/>
          <p:cNvSpPr>
            <a:spLocks noGrp="1"/>
          </p:cNvSpPr>
          <p:nvPr>
            <p:ph type="title" idx="4294967295"/>
          </p:nvPr>
        </p:nvSpPr>
        <p:spPr>
          <a:xfrm>
            <a:off x="1283804" y="156052"/>
            <a:ext cx="9624392" cy="692150"/>
          </a:xfrm>
        </p:spPr>
        <p:txBody>
          <a:bodyPr anchor="ctr" anchorCtr="1">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文本框 7"/>
          <p:cNvSpPr txBox="1"/>
          <p:nvPr/>
        </p:nvSpPr>
        <p:spPr bwMode="auto">
          <a:xfrm>
            <a:off x="335360" y="956612"/>
            <a:ext cx="6106884" cy="461665"/>
          </a:xfrm>
          <a:prstGeom prst="rect">
            <a:avLst/>
          </a:prstGeom>
          <a:noFill/>
          <a:ln w="38100" cmpd="dbl" algn="ctr">
            <a:noFill/>
            <a:miter lim="800000"/>
          </a:ln>
          <a:effectLst/>
        </p:spPr>
        <p:txBody>
          <a:bodyPr wrap="square">
            <a:spAutoFit/>
          </a:bodyPr>
          <a:lstStyle/>
          <a:p>
            <a:pPr marL="342900" indent="-3429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cs typeface="+mn-ea"/>
              </a:rPr>
              <a:t>矩阵单元计算方式</a:t>
            </a:r>
            <a:endParaRPr lang="zh-CN" altLang="en-US" b="1" dirty="0"/>
          </a:p>
        </p:txBody>
      </p:sp>
      <p:pic>
        <p:nvPicPr>
          <p:cNvPr id="7170" name="Picture 2" descr="在这里插入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b="6133"/>
          <a:stretch>
            <a:fillRect/>
          </a:stretch>
        </p:blipFill>
        <p:spPr bwMode="auto">
          <a:xfrm>
            <a:off x="3287688" y="1414888"/>
            <a:ext cx="5207469" cy="3078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zh-CN" altLang="en-US" kern="1200" dirty="0">
                <a:solidFill>
                  <a:srgbClr val="002060"/>
                </a:solidFill>
                <a:latin typeface="微软雅黑" panose="020B0503020204020204" pitchFamily="34" charset="-122"/>
                <a:ea typeface="微软雅黑" panose="020B0503020204020204" pitchFamily="34" charset="-122"/>
                <a:cs typeface="+mn-cs"/>
              </a:rPr>
              <a:t>本章内容</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 name="文本框 5"/>
          <p:cNvSpPr txBox="1"/>
          <p:nvPr/>
        </p:nvSpPr>
        <p:spPr bwMode="auto">
          <a:xfrm>
            <a:off x="3071664" y="1556792"/>
            <a:ext cx="7946753" cy="2676525"/>
          </a:xfrm>
          <a:prstGeom prst="rect">
            <a:avLst/>
          </a:prstGeom>
          <a:noFill/>
          <a:ln w="38100" cmpd="dbl" algn="ctr">
            <a:noFill/>
            <a:miter lim="800000"/>
          </a:ln>
          <a:effectLst/>
        </p:spPr>
        <p:txBody>
          <a:bodyPr wrap="square">
            <a:spAutoFit/>
          </a:bodyPr>
          <a:lstStyle/>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5.1 </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时域与空域计算架构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5.2 Thinker</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5.3 DNPU</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C00000"/>
                </a:solidFill>
                <a:latin typeface="微软雅黑" panose="020B0503020204020204" pitchFamily="34" charset="-122"/>
                <a:ea typeface="微软雅黑" panose="020B0503020204020204" pitchFamily="34" charset="-122"/>
                <a:cs typeface="+mj-cs"/>
              </a:rPr>
              <a:t>5.4 A310</a:t>
            </a:r>
            <a:r>
              <a:rPr lang="zh-CN" altLang="en-US" sz="2800" b="1" kern="0" dirty="0">
                <a:solidFill>
                  <a:srgbClr val="C0000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ransition spd="slow" advTm="602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5360" y="3949908"/>
            <a:ext cx="11449272" cy="2246769"/>
          </a:xfrm>
          <a:prstGeom prst="rect">
            <a:avLst/>
          </a:prstGeom>
        </p:spPr>
        <p:txBody>
          <a:bodyPr wrap="square">
            <a:spAutoFit/>
          </a:bodyPr>
          <a:lstStyle/>
          <a:p>
            <a:pPr marL="342900" indent="-342900" algn="just" defTabSz="913765" fontAlgn="ctr">
              <a:lnSpc>
                <a:spcPct val="140000"/>
              </a:lnSpc>
              <a:buClr>
                <a:srgbClr val="000099"/>
              </a:buClr>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矩阵</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展示的切割和排序方式称作“大</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小</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直观地看就是矩阵</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的各个</a:t>
            </a:r>
            <a:r>
              <a:rPr lang="zh-CN" altLang="en-US" sz="2000" b="1" dirty="0">
                <a:solidFill>
                  <a:srgbClr val="0070C0"/>
                </a:solidFill>
                <a:latin typeface="微软雅黑" panose="020B0503020204020204" pitchFamily="34" charset="-122"/>
                <a:ea typeface="微软雅黑" panose="020B0503020204020204" pitchFamily="34" charset="-122"/>
              </a:rPr>
              <a:t>分块之间按照行的顺序排序</a:t>
            </a:r>
            <a:r>
              <a:rPr lang="zh-CN" altLang="en-US" sz="2000" b="1" dirty="0">
                <a:solidFill>
                  <a:srgbClr val="002060"/>
                </a:solidFill>
                <a:latin typeface="微软雅黑" panose="020B0503020204020204" pitchFamily="34" charset="-122"/>
                <a:ea typeface="微软雅黑" panose="020B0503020204020204" pitchFamily="34" charset="-122"/>
              </a:rPr>
              <a:t>，称为“大</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方式；而每个块的</a:t>
            </a:r>
            <a:r>
              <a:rPr lang="zh-CN" altLang="en-US" sz="2000" b="1" dirty="0">
                <a:solidFill>
                  <a:srgbClr val="0070C0"/>
                </a:solidFill>
                <a:latin typeface="微软雅黑" panose="020B0503020204020204" pitchFamily="34" charset="-122"/>
                <a:ea typeface="微软雅黑" panose="020B0503020204020204" pitchFamily="34" charset="-122"/>
              </a:rPr>
              <a:t>内部数据也是按照行的方式排列</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称为“小</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方式。</a:t>
            </a:r>
            <a:endParaRPr lang="zh-CN" altLang="en-US" sz="2000" b="1" dirty="0">
              <a:solidFill>
                <a:srgbClr val="002060"/>
              </a:solidFill>
              <a:latin typeface="微软雅黑" panose="020B0503020204020204" pitchFamily="34" charset="-122"/>
              <a:ea typeface="微软雅黑" panose="020B0503020204020204" pitchFamily="34" charset="-122"/>
            </a:endParaRPr>
          </a:p>
          <a:p>
            <a:pPr marL="342900" indent="-342900" algn="just" defTabSz="913765" fontAlgn="ctr">
              <a:lnSpc>
                <a:spcPct val="140000"/>
              </a:lnSpc>
              <a:buClr>
                <a:srgbClr val="000099"/>
              </a:buClr>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矩阵</a:t>
            </a:r>
            <a:r>
              <a:rPr lang="en-US" altLang="zh-CN" sz="2000" b="1" dirty="0">
                <a:solidFill>
                  <a:srgbClr val="002060"/>
                </a:solidFill>
                <a:latin typeface="微软雅黑" panose="020B0503020204020204" pitchFamily="34" charset="-122"/>
                <a:ea typeface="微软雅黑" panose="020B0503020204020204" pitchFamily="34" charset="-122"/>
              </a:rPr>
              <a:t>B</a:t>
            </a:r>
            <a:r>
              <a:rPr lang="zh-CN" altLang="en-US" sz="2000" b="1" dirty="0">
                <a:solidFill>
                  <a:srgbClr val="002060"/>
                </a:solidFill>
                <a:latin typeface="微软雅黑" panose="020B0503020204020204" pitchFamily="34" charset="-122"/>
                <a:ea typeface="微软雅黑" panose="020B0503020204020204" pitchFamily="34" charset="-122"/>
              </a:rPr>
              <a:t>的各个</a:t>
            </a:r>
            <a:r>
              <a:rPr lang="zh-CN" altLang="en-US" sz="2000" b="1" dirty="0">
                <a:solidFill>
                  <a:srgbClr val="0070C0"/>
                </a:solidFill>
                <a:latin typeface="微软雅黑" panose="020B0503020204020204" pitchFamily="34" charset="-122"/>
                <a:ea typeface="微软雅黑" panose="020B0503020204020204" pitchFamily="34" charset="-122"/>
              </a:rPr>
              <a:t>分块之间按照行排序</a:t>
            </a:r>
            <a:r>
              <a:rPr lang="zh-CN" altLang="en-US" sz="2000" b="1" dirty="0">
                <a:solidFill>
                  <a:srgbClr val="002060"/>
                </a:solidFill>
                <a:latin typeface="微软雅黑" panose="020B0503020204020204" pitchFamily="34" charset="-122"/>
                <a:ea typeface="微软雅黑" panose="020B0503020204020204" pitchFamily="34" charset="-122"/>
              </a:rPr>
              <a:t>，而每个块的</a:t>
            </a:r>
            <a:r>
              <a:rPr lang="zh-CN" altLang="en-US" sz="2000" b="1" dirty="0">
                <a:solidFill>
                  <a:srgbClr val="0070C0"/>
                </a:solidFill>
                <a:latin typeface="微软雅黑" panose="020B0503020204020204" pitchFamily="34" charset="-122"/>
                <a:ea typeface="微软雅黑" panose="020B0503020204020204" pitchFamily="34" charset="-122"/>
              </a:rPr>
              <a:t>内部按照列排序</a:t>
            </a:r>
            <a:r>
              <a:rPr lang="zh-CN" altLang="en-US" sz="2000" b="1" dirty="0">
                <a:solidFill>
                  <a:srgbClr val="002060"/>
                </a:solidFill>
                <a:latin typeface="微软雅黑" panose="020B0503020204020204" pitchFamily="34" charset="-122"/>
                <a:ea typeface="微软雅黑" panose="020B0503020204020204" pitchFamily="34" charset="-122"/>
              </a:rPr>
              <a:t>，称为“大</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小 </a:t>
            </a:r>
            <a:r>
              <a:rPr lang="en-US" altLang="zh-CN" sz="2000" b="1" dirty="0">
                <a:solidFill>
                  <a:srgbClr val="002060"/>
                </a:solidFill>
                <a:latin typeface="微软雅黑" panose="020B0503020204020204" pitchFamily="34" charset="-122"/>
                <a:ea typeface="微软雅黑" panose="020B0503020204020204" pitchFamily="34" charset="-122"/>
              </a:rPr>
              <a:t>N</a:t>
            </a:r>
            <a:r>
              <a:rPr lang="zh-CN" altLang="en-US" sz="2000" b="1" dirty="0">
                <a:solidFill>
                  <a:srgbClr val="002060"/>
                </a:solidFill>
                <a:latin typeface="微软雅黑" panose="020B0503020204020204" pitchFamily="34" charset="-122"/>
                <a:ea typeface="微软雅黑" panose="020B0503020204020204" pitchFamily="34" charset="-122"/>
              </a:rPr>
              <a:t>”的排序方式。</a:t>
            </a:r>
            <a:endParaRPr lang="zh-CN" altLang="en-US" sz="2000" b="1" dirty="0">
              <a:solidFill>
                <a:srgbClr val="002060"/>
              </a:solidFill>
              <a:latin typeface="微软雅黑" panose="020B0503020204020204" pitchFamily="34" charset="-122"/>
              <a:ea typeface="微软雅黑" panose="020B0503020204020204" pitchFamily="34" charset="-122"/>
            </a:endParaRPr>
          </a:p>
          <a:p>
            <a:pPr marL="342900" indent="-342900" algn="just" defTabSz="913765" fontAlgn="ctr">
              <a:lnSpc>
                <a:spcPct val="140000"/>
              </a:lnSpc>
              <a:buClr>
                <a:srgbClr val="000099"/>
              </a:buClr>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昇腾</a:t>
            </a:r>
            <a:r>
              <a:rPr lang="en-US" altLang="zh-CN" sz="2000" b="1" dirty="0">
                <a:solidFill>
                  <a:srgbClr val="002060"/>
                </a:solidFill>
                <a:latin typeface="微软雅黑" panose="020B0503020204020204" pitchFamily="34" charset="-122"/>
                <a:ea typeface="微软雅黑" panose="020B0503020204020204" pitchFamily="34" charset="-122"/>
              </a:rPr>
              <a:t>AI</a:t>
            </a:r>
            <a:r>
              <a:rPr lang="zh-CN" altLang="en-US" sz="2000" b="1" dirty="0">
                <a:solidFill>
                  <a:srgbClr val="002060"/>
                </a:solidFill>
                <a:latin typeface="微软雅黑" panose="020B0503020204020204" pitchFamily="34" charset="-122"/>
                <a:ea typeface="微软雅黑" panose="020B0503020204020204" pitchFamily="34" charset="-122"/>
              </a:rPr>
              <a:t>处理器内部专用电路实现将如此排列的</a:t>
            </a:r>
            <a:r>
              <a:rPr lang="en-US" altLang="zh-CN" sz="2000" b="1" dirty="0">
                <a:solidFill>
                  <a:srgbClr val="002060"/>
                </a:solidFill>
                <a:latin typeface="微软雅黑" panose="020B0503020204020204" pitchFamily="34" charset="-122"/>
                <a:ea typeface="微软雅黑" panose="020B0503020204020204" pitchFamily="34" charset="-122"/>
              </a:rPr>
              <a:t>A</a:t>
            </a:r>
            <a:r>
              <a:rPr lang="zh-CN" altLang="en-US"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B</a:t>
            </a:r>
            <a:r>
              <a:rPr lang="zh-CN" altLang="en-US" sz="2000" b="1" dirty="0">
                <a:solidFill>
                  <a:srgbClr val="002060"/>
                </a:solidFill>
                <a:latin typeface="微软雅黑" panose="020B0503020204020204" pitchFamily="34" charset="-122"/>
                <a:ea typeface="微软雅黑" panose="020B0503020204020204" pitchFamily="34" charset="-122"/>
              </a:rPr>
              <a:t>矩阵相乘得到结果矩阵</a:t>
            </a:r>
            <a:r>
              <a:rPr lang="en-US" altLang="zh-CN" sz="2000" b="1" dirty="0">
                <a:solidFill>
                  <a:srgbClr val="002060"/>
                </a:solidFill>
                <a:latin typeface="微软雅黑" panose="020B0503020204020204" pitchFamily="34" charset="-122"/>
                <a:ea typeface="微软雅黑" panose="020B0503020204020204" pitchFamily="34" charset="-122"/>
              </a:rPr>
              <a:t>C, </a:t>
            </a:r>
            <a:r>
              <a:rPr lang="zh-CN" altLang="en-US" sz="2000" b="1" dirty="0">
                <a:solidFill>
                  <a:srgbClr val="002060"/>
                </a:solidFill>
                <a:latin typeface="微软雅黑" panose="020B0503020204020204" pitchFamily="34" charset="-122"/>
                <a:ea typeface="微软雅黑" panose="020B0503020204020204" pitchFamily="34" charset="-122"/>
              </a:rPr>
              <a:t>而矩阵</a:t>
            </a:r>
            <a:r>
              <a:rPr lang="en-US" altLang="zh-CN" sz="2000" b="1" dirty="0">
                <a:solidFill>
                  <a:srgbClr val="002060"/>
                </a:solidFill>
                <a:latin typeface="微软雅黑" panose="020B0503020204020204" pitchFamily="34" charset="-122"/>
                <a:ea typeface="微软雅黑" panose="020B0503020204020204" pitchFamily="34" charset="-122"/>
              </a:rPr>
              <a:t>C</a:t>
            </a:r>
            <a:r>
              <a:rPr lang="zh-CN" altLang="en-US" sz="2000" b="1" dirty="0">
                <a:solidFill>
                  <a:srgbClr val="002060"/>
                </a:solidFill>
                <a:latin typeface="微软雅黑" panose="020B0503020204020204" pitchFamily="34" charset="-122"/>
                <a:ea typeface="微软雅黑" panose="020B0503020204020204" pitchFamily="34" charset="-122"/>
              </a:rPr>
              <a:t>将会呈现出各个</a:t>
            </a:r>
            <a:r>
              <a:rPr lang="zh-CN" altLang="en-US" sz="2000" b="1" dirty="0">
                <a:solidFill>
                  <a:srgbClr val="0070C0"/>
                </a:solidFill>
                <a:latin typeface="微软雅黑" panose="020B0503020204020204" pitchFamily="34" charset="-122"/>
                <a:ea typeface="微软雅黑" panose="020B0503020204020204" pitchFamily="34" charset="-122"/>
              </a:rPr>
              <a:t>分块之间按照列排序</a:t>
            </a:r>
            <a:r>
              <a:rPr lang="zh-CN" altLang="en-US" sz="2000" b="1" dirty="0">
                <a:solidFill>
                  <a:srgbClr val="002060"/>
                </a:solidFill>
                <a:latin typeface="微软雅黑" panose="020B0503020204020204" pitchFamily="34" charset="-122"/>
                <a:ea typeface="微软雅黑" panose="020B0503020204020204" pitchFamily="34" charset="-122"/>
              </a:rPr>
              <a:t>，而每个块</a:t>
            </a:r>
            <a:r>
              <a:rPr lang="zh-CN" altLang="en-US" sz="2000" b="1" dirty="0">
                <a:solidFill>
                  <a:srgbClr val="0070C0"/>
                </a:solidFill>
                <a:latin typeface="微软雅黑" panose="020B0503020204020204" pitchFamily="34" charset="-122"/>
                <a:ea typeface="微软雅黑" panose="020B0503020204020204" pitchFamily="34" charset="-122"/>
              </a:rPr>
              <a:t>内部按照行排序的格式</a:t>
            </a:r>
            <a:r>
              <a:rPr lang="zh-CN" altLang="en-US" sz="2000" b="1" dirty="0">
                <a:solidFill>
                  <a:srgbClr val="002060"/>
                </a:solidFill>
                <a:latin typeface="微软雅黑" panose="020B0503020204020204" pitchFamily="34" charset="-122"/>
                <a:ea typeface="微软雅黑" panose="020B0503020204020204" pitchFamily="34" charset="-122"/>
              </a:rPr>
              <a:t>，称为“大</a:t>
            </a:r>
            <a:r>
              <a:rPr lang="en-US" altLang="zh-CN" sz="2000" b="1" dirty="0">
                <a:solidFill>
                  <a:srgbClr val="002060"/>
                </a:solidFill>
                <a:latin typeface="微软雅黑" panose="020B0503020204020204" pitchFamily="34" charset="-122"/>
                <a:ea typeface="微软雅黑" panose="020B0503020204020204" pitchFamily="34" charset="-122"/>
              </a:rPr>
              <a:t>N</a:t>
            </a:r>
            <a:r>
              <a:rPr lang="zh-CN" altLang="en-US" sz="2000" b="1" dirty="0">
                <a:solidFill>
                  <a:srgbClr val="002060"/>
                </a:solidFill>
                <a:latin typeface="微软雅黑" panose="020B0503020204020204" pitchFamily="34" charset="-122"/>
                <a:ea typeface="微软雅黑" panose="020B0503020204020204" pitchFamily="34" charset="-122"/>
              </a:rPr>
              <a:t>小</a:t>
            </a:r>
            <a:r>
              <a:rPr lang="en-US" altLang="zh-CN" sz="2000" b="1" dirty="0">
                <a:solidFill>
                  <a:srgbClr val="002060"/>
                </a:solidFill>
                <a:latin typeface="微软雅黑" panose="020B0503020204020204" pitchFamily="34" charset="-122"/>
                <a:ea typeface="微软雅黑" panose="020B0503020204020204" pitchFamily="34" charset="-122"/>
              </a:rPr>
              <a:t>Z</a:t>
            </a:r>
            <a:r>
              <a:rPr lang="zh-CN" altLang="en-US" sz="2000" b="1" dirty="0">
                <a:solidFill>
                  <a:srgbClr val="002060"/>
                </a:solidFill>
                <a:latin typeface="微软雅黑" panose="020B0503020204020204" pitchFamily="34" charset="-122"/>
                <a:ea typeface="微软雅黑" panose="020B0503020204020204" pitchFamily="34" charset="-122"/>
              </a:rPr>
              <a:t>”的排列方式。</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1524001" y="-183191"/>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2" name="标题 1"/>
          <p:cNvSpPr>
            <a:spLocks noGrp="1"/>
          </p:cNvSpPr>
          <p:nvPr>
            <p:ph type="title" idx="4294967295"/>
          </p:nvPr>
        </p:nvSpPr>
        <p:spPr>
          <a:xfrm>
            <a:off x="1283804" y="156052"/>
            <a:ext cx="9624392" cy="692150"/>
          </a:xfrm>
        </p:spPr>
        <p:txBody>
          <a:bodyPr anchor="ctr" anchorCtr="1">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文本框 7"/>
          <p:cNvSpPr txBox="1"/>
          <p:nvPr/>
        </p:nvSpPr>
        <p:spPr bwMode="auto">
          <a:xfrm>
            <a:off x="335360" y="956612"/>
            <a:ext cx="6106884" cy="461665"/>
          </a:xfrm>
          <a:prstGeom prst="rect">
            <a:avLst/>
          </a:prstGeom>
          <a:noFill/>
          <a:ln w="38100" cmpd="dbl" algn="ctr">
            <a:noFill/>
            <a:miter lim="800000"/>
          </a:ln>
          <a:effectLst/>
        </p:spPr>
        <p:txBody>
          <a:bodyPr wrap="square">
            <a:spAutoFit/>
          </a:bodyPr>
          <a:lstStyle/>
          <a:p>
            <a:pPr marL="342900" indent="-3429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cs typeface="+mn-ea"/>
              </a:rPr>
              <a:t>矩阵单元计算方式</a:t>
            </a:r>
            <a:endParaRPr lang="zh-CN" altLang="en-US" b="1" dirty="0"/>
          </a:p>
        </p:txBody>
      </p:sp>
      <p:pic>
        <p:nvPicPr>
          <p:cNvPr id="8194" name="Picture 2" descr="在这里插入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t="2217" b="14918"/>
          <a:stretch>
            <a:fillRect/>
          </a:stretch>
        </p:blipFill>
        <p:spPr bwMode="auto">
          <a:xfrm>
            <a:off x="2405062" y="1444904"/>
            <a:ext cx="7381875" cy="24783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1" y="-183191"/>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2" name="标题 1"/>
          <p:cNvSpPr>
            <a:spLocks noGrp="1"/>
          </p:cNvSpPr>
          <p:nvPr>
            <p:ph type="title" idx="4294967295"/>
          </p:nvPr>
        </p:nvSpPr>
        <p:spPr>
          <a:xfrm>
            <a:off x="2073275" y="185976"/>
            <a:ext cx="8045450" cy="577850"/>
          </a:xfrm>
        </p:spPr>
        <p:txBody>
          <a:bodyPr anchor="ctr" anchorCtr="0">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文本占位符 2"/>
          <p:cNvSpPr>
            <a:spLocks noGrp="1"/>
          </p:cNvSpPr>
          <p:nvPr>
            <p:ph type="body" sz="quarter" idx="4294967295"/>
          </p:nvPr>
        </p:nvSpPr>
        <p:spPr>
          <a:xfrm>
            <a:off x="335360" y="1504744"/>
            <a:ext cx="11784632" cy="2468562"/>
          </a:xfrm>
        </p:spPr>
        <p:txBody>
          <a:bodyPr/>
          <a:lstStyle/>
          <a:p>
            <a:pPr>
              <a:lnSpc>
                <a:spcPct val="150000"/>
              </a:lnSpc>
              <a:spcBef>
                <a:spcPts val="0"/>
              </a:spcBef>
              <a:buClr>
                <a:srgbClr val="002060"/>
              </a:buClr>
              <a:buSzPct val="100000"/>
            </a:pPr>
            <a:r>
              <a:rPr lang="en-US" altLang="zh-CN" sz="2000" dirty="0">
                <a:solidFill>
                  <a:srgbClr val="002060"/>
                </a:solidFill>
                <a:latin typeface="微软雅黑" panose="020B0503020204020204" pitchFamily="34" charset="-122"/>
                <a:ea typeface="微软雅黑" panose="020B0503020204020204" pitchFamily="34" charset="-122"/>
              </a:rPr>
              <a:t>AI Core</a:t>
            </a:r>
            <a:r>
              <a:rPr lang="zh-CN" altLang="zh-CN" sz="2000" dirty="0">
                <a:solidFill>
                  <a:srgbClr val="002060"/>
                </a:solidFill>
                <a:latin typeface="微软雅黑" panose="020B0503020204020204" pitchFamily="34" charset="-122"/>
                <a:ea typeface="微软雅黑" panose="020B0503020204020204" pitchFamily="34" charset="-122"/>
              </a:rPr>
              <a:t>中的向量计算单元主要负责完成和向量相关的运算，能够实现向量和标量，或双向量之间的计算，功能覆盖各种基本和多种定制的计算类型，主要包括</a:t>
            </a:r>
            <a:r>
              <a:rPr lang="en-US" altLang="zh-CN" sz="2000" dirty="0">
                <a:solidFill>
                  <a:srgbClr val="002060"/>
                </a:solidFill>
                <a:latin typeface="微软雅黑" panose="020B0503020204020204" pitchFamily="34" charset="-122"/>
                <a:ea typeface="微软雅黑" panose="020B0503020204020204" pitchFamily="34" charset="-122"/>
              </a:rPr>
              <a:t>FP32</a:t>
            </a:r>
            <a:r>
              <a:rPr lang="zh-CN" altLang="zh-CN" sz="2000" dirty="0">
                <a:solidFill>
                  <a:srgbClr val="002060"/>
                </a:solidFill>
                <a:latin typeface="微软雅黑" panose="020B0503020204020204" pitchFamily="34" charset="-122"/>
                <a:ea typeface="微软雅黑" panose="020B0503020204020204" pitchFamily="34" charset="-122"/>
              </a:rPr>
              <a:t>、</a:t>
            </a:r>
            <a:r>
              <a:rPr lang="en-US" altLang="zh-CN" sz="2000" dirty="0">
                <a:solidFill>
                  <a:srgbClr val="002060"/>
                </a:solidFill>
                <a:latin typeface="微软雅黑" panose="020B0503020204020204" pitchFamily="34" charset="-122"/>
                <a:ea typeface="微软雅黑" panose="020B0503020204020204" pitchFamily="34" charset="-122"/>
              </a:rPr>
              <a:t>FP16</a:t>
            </a:r>
            <a:r>
              <a:rPr lang="zh-CN" altLang="zh-CN" sz="2000" dirty="0">
                <a:solidFill>
                  <a:srgbClr val="002060"/>
                </a:solidFill>
                <a:latin typeface="微软雅黑" panose="020B0503020204020204" pitchFamily="34" charset="-122"/>
                <a:ea typeface="微软雅黑" panose="020B0503020204020204" pitchFamily="34" charset="-122"/>
              </a:rPr>
              <a:t>、</a:t>
            </a:r>
            <a:r>
              <a:rPr lang="en-US" altLang="zh-CN" sz="2000" dirty="0">
                <a:solidFill>
                  <a:srgbClr val="002060"/>
                </a:solidFill>
                <a:latin typeface="微软雅黑" panose="020B0503020204020204" pitchFamily="34" charset="-122"/>
                <a:ea typeface="微软雅黑" panose="020B0503020204020204" pitchFamily="34" charset="-122"/>
              </a:rPr>
              <a:t>INT32</a:t>
            </a:r>
            <a:r>
              <a:rPr lang="zh-CN" altLang="zh-CN" sz="2000" dirty="0">
                <a:solidFill>
                  <a:srgbClr val="002060"/>
                </a:solidFill>
                <a:latin typeface="微软雅黑" panose="020B0503020204020204" pitchFamily="34" charset="-122"/>
                <a:ea typeface="微软雅黑" panose="020B0503020204020204" pitchFamily="34" charset="-122"/>
              </a:rPr>
              <a:t>和</a:t>
            </a:r>
            <a:r>
              <a:rPr lang="en-US" altLang="zh-CN" sz="2000" dirty="0">
                <a:solidFill>
                  <a:srgbClr val="002060"/>
                </a:solidFill>
                <a:latin typeface="微软雅黑" panose="020B0503020204020204" pitchFamily="34" charset="-122"/>
                <a:ea typeface="微软雅黑" panose="020B0503020204020204" pitchFamily="34" charset="-122"/>
              </a:rPr>
              <a:t>INT8</a:t>
            </a:r>
            <a:r>
              <a:rPr lang="zh-CN" altLang="zh-CN" sz="2000" dirty="0">
                <a:solidFill>
                  <a:srgbClr val="002060"/>
                </a:solidFill>
                <a:latin typeface="微软雅黑" panose="020B0503020204020204" pitchFamily="34" charset="-122"/>
                <a:ea typeface="微软雅黑" panose="020B0503020204020204" pitchFamily="34" charset="-122"/>
              </a:rPr>
              <a:t>等数据类型的计算</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r>
              <a:rPr lang="zh-CN" altLang="zh-CN" sz="2000" dirty="0">
                <a:solidFill>
                  <a:srgbClr val="002060"/>
                </a:solidFill>
                <a:latin typeface="微软雅黑" panose="020B0503020204020204" pitchFamily="34" charset="-122"/>
                <a:ea typeface="微软雅黑" panose="020B0503020204020204" pitchFamily="34" charset="-122"/>
              </a:rPr>
              <a:t>向量计算单元可以快速完成</a:t>
            </a:r>
            <a:r>
              <a:rPr lang="zh-CN" altLang="zh-CN" sz="2000" dirty="0">
                <a:solidFill>
                  <a:srgbClr val="0070C0"/>
                </a:solidFill>
                <a:latin typeface="微软雅黑" panose="020B0503020204020204" pitchFamily="34" charset="-122"/>
                <a:ea typeface="微软雅黑" panose="020B0503020204020204" pitchFamily="34" charset="-122"/>
              </a:rPr>
              <a:t>两个</a:t>
            </a:r>
            <a:r>
              <a:rPr lang="en-US" altLang="zh-CN" sz="2000" dirty="0">
                <a:solidFill>
                  <a:srgbClr val="0070C0"/>
                </a:solidFill>
                <a:latin typeface="微软雅黑" panose="020B0503020204020204" pitchFamily="34" charset="-122"/>
                <a:ea typeface="微软雅黑" panose="020B0503020204020204" pitchFamily="34" charset="-122"/>
              </a:rPr>
              <a:t>FP16</a:t>
            </a:r>
            <a:r>
              <a:rPr lang="zh-CN" altLang="zh-CN" sz="2000" dirty="0">
                <a:solidFill>
                  <a:srgbClr val="0070C0"/>
                </a:solidFill>
                <a:latin typeface="微软雅黑" panose="020B0503020204020204" pitchFamily="34" charset="-122"/>
                <a:ea typeface="微软雅黑" panose="020B0503020204020204" pitchFamily="34" charset="-122"/>
              </a:rPr>
              <a:t>类型</a:t>
            </a:r>
            <a:r>
              <a:rPr lang="zh-CN" altLang="zh-CN" sz="2000" dirty="0">
                <a:solidFill>
                  <a:srgbClr val="002060"/>
                </a:solidFill>
                <a:latin typeface="微软雅黑" panose="020B0503020204020204" pitchFamily="34" charset="-122"/>
                <a:ea typeface="微软雅黑" panose="020B0503020204020204" pitchFamily="34" charset="-122"/>
              </a:rPr>
              <a:t>的向量</a:t>
            </a:r>
            <a:r>
              <a:rPr lang="zh-CN" altLang="zh-CN" sz="2000" dirty="0">
                <a:solidFill>
                  <a:srgbClr val="0070C0"/>
                </a:solidFill>
                <a:latin typeface="微软雅黑" panose="020B0503020204020204" pitchFamily="34" charset="-122"/>
                <a:ea typeface="微软雅黑" panose="020B0503020204020204" pitchFamily="34" charset="-122"/>
              </a:rPr>
              <a:t>相加</a:t>
            </a:r>
            <a:r>
              <a:rPr lang="zh-CN" altLang="zh-CN" sz="2000" dirty="0">
                <a:solidFill>
                  <a:srgbClr val="002060"/>
                </a:solidFill>
                <a:latin typeface="微软雅黑" panose="020B0503020204020204" pitchFamily="34" charset="-122"/>
                <a:ea typeface="微软雅黑" panose="020B0503020204020204" pitchFamily="34" charset="-122"/>
              </a:rPr>
              <a:t>或者</a:t>
            </a:r>
            <a:r>
              <a:rPr lang="zh-CN" altLang="zh-CN" sz="2000" dirty="0">
                <a:solidFill>
                  <a:srgbClr val="0070C0"/>
                </a:solidFill>
                <a:latin typeface="微软雅黑" panose="020B0503020204020204" pitchFamily="34" charset="-122"/>
                <a:ea typeface="微软雅黑" panose="020B0503020204020204" pitchFamily="34" charset="-122"/>
              </a:rPr>
              <a:t>相乘</a:t>
            </a:r>
            <a:r>
              <a:rPr lang="zh-CN" altLang="zh-CN" sz="2000" dirty="0">
                <a:solidFill>
                  <a:srgbClr val="002060"/>
                </a:solidFill>
                <a:latin typeface="微软雅黑" panose="020B0503020204020204" pitchFamily="34" charset="-122"/>
                <a:ea typeface="微软雅黑" panose="020B0503020204020204" pitchFamily="34" charset="-122"/>
              </a:rPr>
              <a:t>。向量计算单元的源操作数和目的操作数通常都保存在输出缓冲器中。对向量计算单元而言，</a:t>
            </a:r>
            <a:r>
              <a:rPr lang="zh-CN" altLang="zh-CN" sz="2000" dirty="0">
                <a:solidFill>
                  <a:srgbClr val="0070C0"/>
                </a:solidFill>
                <a:latin typeface="微软雅黑" panose="020B0503020204020204" pitchFamily="34" charset="-122"/>
                <a:ea typeface="微软雅黑" panose="020B0503020204020204" pitchFamily="34" charset="-122"/>
              </a:rPr>
              <a:t>输入的数据可以不连续，这取决于输入数据的寻址模式</a:t>
            </a:r>
            <a:endParaRPr lang="zh-CN" altLang="zh-CN" sz="20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6" name="文本框 5"/>
          <p:cNvSpPr txBox="1"/>
          <p:nvPr/>
        </p:nvSpPr>
        <p:spPr bwMode="auto">
          <a:xfrm>
            <a:off x="335360" y="956612"/>
            <a:ext cx="6106884" cy="461665"/>
          </a:xfrm>
          <a:prstGeom prst="rect">
            <a:avLst/>
          </a:prstGeom>
          <a:noFill/>
          <a:ln w="38100" cmpd="dbl" algn="ctr">
            <a:noFill/>
            <a:miter lim="800000"/>
          </a:ln>
          <a:effectLst/>
        </p:spPr>
        <p:txBody>
          <a:bodyPr wrap="square">
            <a:spAutoFit/>
          </a:bodyPr>
          <a:lstStyle/>
          <a:p>
            <a:pPr marL="342900" indent="-3429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cs typeface="+mn-ea"/>
              </a:rPr>
              <a:t>向量计算单元</a:t>
            </a:r>
            <a:endParaRPr lang="zh-CN" altLang="en-US" b="1"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b="17941"/>
          <a:stretch>
            <a:fillRect/>
          </a:stretch>
        </p:blipFill>
        <p:spPr>
          <a:xfrm>
            <a:off x="2351405" y="4076700"/>
            <a:ext cx="8381365" cy="262318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1" y="-183191"/>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2" name="标题 1"/>
          <p:cNvSpPr>
            <a:spLocks noGrp="1"/>
          </p:cNvSpPr>
          <p:nvPr>
            <p:ph type="title" idx="4294967295"/>
          </p:nvPr>
        </p:nvSpPr>
        <p:spPr>
          <a:xfrm>
            <a:off x="731837" y="192326"/>
            <a:ext cx="10728325"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计算单元</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3" name="文本占位符 2"/>
          <p:cNvSpPr>
            <a:spLocks noGrp="1"/>
          </p:cNvSpPr>
          <p:nvPr>
            <p:ph type="body" sz="quarter" idx="4294967295"/>
          </p:nvPr>
        </p:nvSpPr>
        <p:spPr>
          <a:xfrm>
            <a:off x="335360" y="1416785"/>
            <a:ext cx="11439265" cy="5184576"/>
          </a:xfrm>
        </p:spPr>
        <p:txBody>
          <a:bodyPr>
            <a:noAutofit/>
          </a:bodyPr>
          <a:lstStyle/>
          <a:p>
            <a:pPr>
              <a:lnSpc>
                <a:spcPct val="150000"/>
              </a:lnSpc>
              <a:spcBef>
                <a:spcPts val="0"/>
              </a:spcBef>
              <a:buFont typeface="Wingdings" panose="05000000000000000000" pitchFamily="2" charset="2"/>
              <a:buChar char="p"/>
            </a:pPr>
            <a:r>
              <a:rPr lang="zh-CN" altLang="en-US" sz="2200" dirty="0">
                <a:solidFill>
                  <a:srgbClr val="002060"/>
                </a:solidFill>
                <a:latin typeface="微软雅黑" panose="020B0503020204020204" pitchFamily="34" charset="-122"/>
                <a:ea typeface="微软雅黑" panose="020B0503020204020204" pitchFamily="34" charset="-122"/>
              </a:rPr>
              <a:t>标量计算单元负责完成</a:t>
            </a:r>
            <a:r>
              <a:rPr lang="en-US" altLang="zh-CN" sz="2200" dirty="0">
                <a:solidFill>
                  <a:srgbClr val="0070C0"/>
                </a:solidFill>
                <a:latin typeface="微软雅黑" panose="020B0503020204020204" pitchFamily="34" charset="-122"/>
                <a:ea typeface="微软雅黑" panose="020B0503020204020204" pitchFamily="34" charset="-122"/>
              </a:rPr>
              <a:t>AI Core</a:t>
            </a:r>
            <a:r>
              <a:rPr lang="zh-CN" altLang="en-US" sz="2200" dirty="0">
                <a:solidFill>
                  <a:srgbClr val="0070C0"/>
                </a:solidFill>
                <a:latin typeface="微软雅黑" panose="020B0503020204020204" pitchFamily="34" charset="-122"/>
                <a:ea typeface="微软雅黑" panose="020B0503020204020204" pitchFamily="34" charset="-122"/>
              </a:rPr>
              <a:t>中与标量相关的运算</a:t>
            </a:r>
            <a:r>
              <a:rPr lang="zh-CN" altLang="en-US" sz="2200" dirty="0">
                <a:solidFill>
                  <a:srgbClr val="002060"/>
                </a:solidFill>
                <a:latin typeface="微软雅黑" panose="020B0503020204020204" pitchFamily="34" charset="-122"/>
                <a:ea typeface="微软雅黑" panose="020B0503020204020204" pitchFamily="34" charset="-122"/>
              </a:rPr>
              <a:t>。它</a:t>
            </a:r>
            <a:r>
              <a:rPr lang="zh-CN" altLang="en-US" sz="2200" dirty="0">
                <a:solidFill>
                  <a:srgbClr val="0070C0"/>
                </a:solidFill>
                <a:latin typeface="微软雅黑" panose="020B0503020204020204" pitchFamily="34" charset="-122"/>
                <a:ea typeface="微软雅黑" panose="020B0503020204020204" pitchFamily="34" charset="-122"/>
              </a:rPr>
              <a:t>相当于一个微型</a:t>
            </a:r>
            <a:r>
              <a:rPr lang="en-US" altLang="zh-CN" sz="2200" dirty="0">
                <a:solidFill>
                  <a:srgbClr val="0070C0"/>
                </a:solidFill>
                <a:latin typeface="微软雅黑" panose="020B0503020204020204" pitchFamily="34" charset="-122"/>
                <a:ea typeface="微软雅黑" panose="020B0503020204020204" pitchFamily="34" charset="-122"/>
              </a:rPr>
              <a:t>CPU</a:t>
            </a:r>
            <a:r>
              <a:rPr lang="zh-CN" altLang="en-US" sz="2200" dirty="0">
                <a:solidFill>
                  <a:srgbClr val="002060"/>
                </a:solidFill>
                <a:latin typeface="微软雅黑" panose="020B0503020204020204" pitchFamily="34" charset="-122"/>
                <a:ea typeface="微软雅黑" panose="020B0503020204020204" pitchFamily="34" charset="-122"/>
              </a:rPr>
              <a:t>，控制整个</a:t>
            </a:r>
            <a:r>
              <a:rPr lang="en-US" altLang="zh-CN" sz="2200" dirty="0">
                <a:solidFill>
                  <a:srgbClr val="002060"/>
                </a:solidFill>
                <a:latin typeface="微软雅黑" panose="020B0503020204020204" pitchFamily="34" charset="-122"/>
                <a:ea typeface="微软雅黑" panose="020B0503020204020204" pitchFamily="34" charset="-122"/>
              </a:rPr>
              <a:t>AI Core</a:t>
            </a:r>
            <a:r>
              <a:rPr lang="zh-CN" altLang="en-US" sz="2200" dirty="0">
                <a:solidFill>
                  <a:srgbClr val="002060"/>
                </a:solidFill>
                <a:latin typeface="微软雅黑" panose="020B0503020204020204" pitchFamily="34" charset="-122"/>
                <a:ea typeface="微软雅黑" panose="020B0503020204020204" pitchFamily="34" charset="-122"/>
              </a:rPr>
              <a:t>的运行</a:t>
            </a:r>
            <a:endParaRPr lang="en-US" altLang="zh-CN" sz="22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Font typeface="Wingdings" panose="05000000000000000000" pitchFamily="2" charset="2"/>
              <a:buChar char="p"/>
            </a:pPr>
            <a:r>
              <a:rPr lang="zh-CN" altLang="en-US" sz="2200" dirty="0">
                <a:solidFill>
                  <a:srgbClr val="002060"/>
                </a:solidFill>
                <a:latin typeface="微软雅黑" panose="020B0503020204020204" pitchFamily="34" charset="-122"/>
                <a:ea typeface="微软雅黑" panose="020B0503020204020204" pitchFamily="34" charset="-122"/>
              </a:rPr>
              <a:t>标量计算单元可以对程序中的</a:t>
            </a:r>
            <a:r>
              <a:rPr lang="zh-CN" altLang="en-US" sz="2200" dirty="0">
                <a:solidFill>
                  <a:srgbClr val="FF0000"/>
                </a:solidFill>
                <a:latin typeface="微软雅黑" panose="020B0503020204020204" pitchFamily="34" charset="-122"/>
                <a:ea typeface="微软雅黑" panose="020B0503020204020204" pitchFamily="34" charset="-122"/>
              </a:rPr>
              <a:t>循环进行控制</a:t>
            </a:r>
            <a:r>
              <a:rPr lang="zh-CN" altLang="en-US" sz="2200" dirty="0">
                <a:solidFill>
                  <a:srgbClr val="002060"/>
                </a:solidFill>
                <a:latin typeface="微软雅黑" panose="020B0503020204020204" pitchFamily="34" charset="-122"/>
                <a:ea typeface="微软雅黑" panose="020B0503020204020204" pitchFamily="34" charset="-122"/>
              </a:rPr>
              <a:t>，可以实现</a:t>
            </a:r>
            <a:r>
              <a:rPr lang="zh-CN" altLang="en-US" sz="2200" dirty="0">
                <a:solidFill>
                  <a:srgbClr val="FF0000"/>
                </a:solidFill>
                <a:latin typeface="微软雅黑" panose="020B0503020204020204" pitchFamily="34" charset="-122"/>
                <a:ea typeface="微软雅黑" panose="020B0503020204020204" pitchFamily="34" charset="-122"/>
              </a:rPr>
              <a:t>分支判断</a:t>
            </a:r>
            <a:r>
              <a:rPr lang="zh-CN" altLang="en-US" sz="2200" dirty="0">
                <a:solidFill>
                  <a:srgbClr val="002060"/>
                </a:solidFill>
                <a:latin typeface="微软雅黑" panose="020B0503020204020204" pitchFamily="34" charset="-122"/>
                <a:ea typeface="微软雅黑" panose="020B0503020204020204" pitchFamily="34" charset="-122"/>
              </a:rPr>
              <a:t>，通过在事件同步模块中</a:t>
            </a:r>
            <a:r>
              <a:rPr lang="zh-CN" altLang="en-US" sz="2200" dirty="0">
                <a:solidFill>
                  <a:srgbClr val="FF0000"/>
                </a:solidFill>
                <a:latin typeface="微软雅黑" panose="020B0503020204020204" pitchFamily="34" charset="-122"/>
                <a:ea typeface="微软雅黑" panose="020B0503020204020204" pitchFamily="34" charset="-122"/>
              </a:rPr>
              <a:t>插入同步符</a:t>
            </a:r>
            <a:r>
              <a:rPr lang="zh-CN" altLang="en-US" sz="2200" dirty="0">
                <a:solidFill>
                  <a:srgbClr val="002060"/>
                </a:solidFill>
                <a:latin typeface="微软雅黑" panose="020B0503020204020204" pitchFamily="34" charset="-122"/>
                <a:ea typeface="微软雅黑" panose="020B0503020204020204" pitchFamily="34" charset="-122"/>
              </a:rPr>
              <a:t>的方式来控制</a:t>
            </a:r>
            <a:r>
              <a:rPr lang="en-US" altLang="zh-CN" sz="2200" dirty="0">
                <a:solidFill>
                  <a:srgbClr val="002060"/>
                </a:solidFill>
                <a:latin typeface="微软雅黑" panose="020B0503020204020204" pitchFamily="34" charset="-122"/>
                <a:ea typeface="微软雅黑" panose="020B0503020204020204" pitchFamily="34" charset="-122"/>
              </a:rPr>
              <a:t>AI Core</a:t>
            </a:r>
            <a:r>
              <a:rPr lang="zh-CN" altLang="en-US" sz="2200" dirty="0">
                <a:solidFill>
                  <a:srgbClr val="002060"/>
                </a:solidFill>
                <a:latin typeface="微软雅黑" panose="020B0503020204020204" pitchFamily="34" charset="-122"/>
                <a:ea typeface="微软雅黑" panose="020B0503020204020204" pitchFamily="34" charset="-122"/>
              </a:rPr>
              <a:t>中其它功能性单元的执行流水</a:t>
            </a:r>
            <a:endParaRPr lang="en-US" altLang="zh-CN" sz="22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Font typeface="Wingdings" panose="05000000000000000000" pitchFamily="2" charset="2"/>
              <a:buChar char="p"/>
            </a:pPr>
            <a:r>
              <a:rPr lang="zh-CN" altLang="en-US" sz="2200" dirty="0">
                <a:solidFill>
                  <a:srgbClr val="002060"/>
                </a:solidFill>
                <a:latin typeface="微软雅黑" panose="020B0503020204020204" pitchFamily="34" charset="-122"/>
                <a:ea typeface="微软雅黑" panose="020B0503020204020204" pitchFamily="34" charset="-122"/>
              </a:rPr>
              <a:t>为矩阵计算单元或向量计算单元</a:t>
            </a:r>
            <a:r>
              <a:rPr lang="zh-CN" altLang="en-US" sz="2200" dirty="0">
                <a:solidFill>
                  <a:srgbClr val="FF0000"/>
                </a:solidFill>
                <a:latin typeface="微软雅黑" panose="020B0503020204020204" pitchFamily="34" charset="-122"/>
                <a:ea typeface="微软雅黑" panose="020B0503020204020204" pitchFamily="34" charset="-122"/>
              </a:rPr>
              <a:t>提供数据地址</a:t>
            </a:r>
            <a:r>
              <a:rPr lang="zh-CN" altLang="en-US" sz="2200" dirty="0">
                <a:solidFill>
                  <a:srgbClr val="002060"/>
                </a:solidFill>
                <a:latin typeface="微软雅黑" panose="020B0503020204020204" pitchFamily="34" charset="-122"/>
                <a:ea typeface="微软雅黑" panose="020B0503020204020204" pitchFamily="34" charset="-122"/>
              </a:rPr>
              <a:t>和</a:t>
            </a:r>
            <a:r>
              <a:rPr lang="zh-CN" altLang="en-US" sz="2200" dirty="0">
                <a:solidFill>
                  <a:srgbClr val="FF0000"/>
                </a:solidFill>
                <a:latin typeface="微软雅黑" panose="020B0503020204020204" pitchFamily="34" charset="-122"/>
                <a:ea typeface="微软雅黑" panose="020B0503020204020204" pitchFamily="34" charset="-122"/>
              </a:rPr>
              <a:t>相关参数的计算</a:t>
            </a:r>
            <a:r>
              <a:rPr lang="zh-CN" altLang="en-US" sz="2200" dirty="0">
                <a:solidFill>
                  <a:srgbClr val="002060"/>
                </a:solidFill>
                <a:latin typeface="微软雅黑" panose="020B0503020204020204" pitchFamily="34" charset="-122"/>
                <a:ea typeface="微软雅黑" panose="020B0503020204020204" pitchFamily="34" charset="-122"/>
              </a:rPr>
              <a:t>，并且能够实现基本的算术运算。其它复杂度较高的标量运算则由专门的</a:t>
            </a:r>
            <a:r>
              <a:rPr lang="en-US" altLang="zh-CN" sz="2200" dirty="0">
                <a:solidFill>
                  <a:srgbClr val="002060"/>
                </a:solidFill>
                <a:latin typeface="微软雅黑" panose="020B0503020204020204" pitchFamily="34" charset="-122"/>
                <a:ea typeface="微软雅黑" panose="020B0503020204020204" pitchFamily="34" charset="-122"/>
              </a:rPr>
              <a:t>AI CPU</a:t>
            </a:r>
            <a:r>
              <a:rPr lang="zh-CN" altLang="en-US" sz="2200" dirty="0">
                <a:solidFill>
                  <a:srgbClr val="002060"/>
                </a:solidFill>
                <a:latin typeface="微软雅黑" panose="020B0503020204020204" pitchFamily="34" charset="-122"/>
                <a:ea typeface="微软雅黑" panose="020B0503020204020204" pitchFamily="34" charset="-122"/>
              </a:rPr>
              <a:t>通过算子完成</a:t>
            </a:r>
            <a:endParaRPr lang="zh-CN" altLang="en-US" sz="22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Font typeface="Wingdings" panose="05000000000000000000" pitchFamily="2" charset="2"/>
              <a:buChar char="p"/>
            </a:pPr>
            <a:r>
              <a:rPr lang="zh-CN" altLang="en-US" sz="2200" dirty="0">
                <a:solidFill>
                  <a:srgbClr val="002060"/>
                </a:solidFill>
                <a:latin typeface="微软雅黑" panose="020B0503020204020204" pitchFamily="34" charset="-122"/>
                <a:ea typeface="微软雅黑" panose="020B0503020204020204" pitchFamily="34" charset="-122"/>
              </a:rPr>
              <a:t>周围配备了多个</a:t>
            </a:r>
            <a:r>
              <a:rPr lang="zh-CN" altLang="en-US" sz="2200" dirty="0">
                <a:solidFill>
                  <a:srgbClr val="0070C0"/>
                </a:solidFill>
                <a:latin typeface="微软雅黑" panose="020B0503020204020204" pitchFamily="34" charset="-122"/>
                <a:ea typeface="微软雅黑" panose="020B0503020204020204" pitchFamily="34" charset="-122"/>
              </a:rPr>
              <a:t>通用寄存器</a:t>
            </a:r>
            <a:r>
              <a:rPr lang="zh-CN" altLang="en-US" sz="2200" dirty="0">
                <a:solidFill>
                  <a:srgbClr val="002060"/>
                </a:solidFill>
                <a:latin typeface="微软雅黑" panose="020B0503020204020204" pitchFamily="34" charset="-122"/>
                <a:ea typeface="微软雅黑" panose="020B0503020204020204" pitchFamily="34" charset="-122"/>
              </a:rPr>
              <a:t>（</a:t>
            </a:r>
            <a:r>
              <a:rPr lang="en-US" altLang="zh-CN" sz="2200" dirty="0">
                <a:solidFill>
                  <a:srgbClr val="002060"/>
                </a:solidFill>
                <a:latin typeface="微软雅黑" panose="020B0503020204020204" pitchFamily="34" charset="-122"/>
                <a:ea typeface="微软雅黑" panose="020B0503020204020204" pitchFamily="34" charset="-122"/>
              </a:rPr>
              <a:t>General Purpose Register</a:t>
            </a:r>
            <a:r>
              <a:rPr lang="zh-CN" altLang="en-US" sz="2200" dirty="0">
                <a:solidFill>
                  <a:srgbClr val="002060"/>
                </a:solidFill>
                <a:latin typeface="微软雅黑" panose="020B0503020204020204" pitchFamily="34" charset="-122"/>
                <a:ea typeface="微软雅黑" panose="020B0503020204020204" pitchFamily="34" charset="-122"/>
              </a:rPr>
              <a:t>，</a:t>
            </a:r>
            <a:r>
              <a:rPr lang="en-US" altLang="zh-CN" sz="2200" dirty="0">
                <a:solidFill>
                  <a:srgbClr val="002060"/>
                </a:solidFill>
                <a:latin typeface="微软雅黑" panose="020B0503020204020204" pitchFamily="34" charset="-122"/>
                <a:ea typeface="微软雅黑" panose="020B0503020204020204" pitchFamily="34" charset="-122"/>
              </a:rPr>
              <a:t>GPR</a:t>
            </a:r>
            <a:r>
              <a:rPr lang="zh-CN" altLang="en-US" sz="2200" dirty="0">
                <a:solidFill>
                  <a:srgbClr val="002060"/>
                </a:solidFill>
                <a:latin typeface="微软雅黑" panose="020B0503020204020204" pitchFamily="34" charset="-122"/>
                <a:ea typeface="微软雅黑" panose="020B0503020204020204" pitchFamily="34" charset="-122"/>
              </a:rPr>
              <a:t>）和</a:t>
            </a:r>
            <a:r>
              <a:rPr lang="zh-CN" altLang="en-US" sz="2200" dirty="0">
                <a:solidFill>
                  <a:srgbClr val="0070C0"/>
                </a:solidFill>
                <a:latin typeface="微软雅黑" panose="020B0503020204020204" pitchFamily="34" charset="-122"/>
                <a:ea typeface="微软雅黑" panose="020B0503020204020204" pitchFamily="34" charset="-122"/>
              </a:rPr>
              <a:t>专用寄存器</a:t>
            </a:r>
            <a:r>
              <a:rPr lang="zh-CN" altLang="en-US" sz="2200" dirty="0">
                <a:solidFill>
                  <a:srgbClr val="002060"/>
                </a:solidFill>
                <a:latin typeface="微软雅黑" panose="020B0503020204020204" pitchFamily="34" charset="-122"/>
                <a:ea typeface="微软雅黑" panose="020B0503020204020204" pitchFamily="34" charset="-122"/>
              </a:rPr>
              <a:t>（</a:t>
            </a:r>
            <a:r>
              <a:rPr lang="en-US" altLang="zh-CN" sz="2200" dirty="0">
                <a:solidFill>
                  <a:srgbClr val="002060"/>
                </a:solidFill>
                <a:latin typeface="微软雅黑" panose="020B0503020204020204" pitchFamily="34" charset="-122"/>
                <a:ea typeface="微软雅黑" panose="020B0503020204020204" pitchFamily="34" charset="-122"/>
              </a:rPr>
              <a:t>Special Purpose Register</a:t>
            </a:r>
            <a:r>
              <a:rPr lang="zh-CN" altLang="en-US" sz="2200" dirty="0">
                <a:solidFill>
                  <a:srgbClr val="002060"/>
                </a:solidFill>
                <a:latin typeface="微软雅黑" panose="020B0503020204020204" pitchFamily="34" charset="-122"/>
                <a:ea typeface="微软雅黑" panose="020B0503020204020204" pitchFamily="34" charset="-122"/>
              </a:rPr>
              <a:t>，</a:t>
            </a:r>
            <a:r>
              <a:rPr lang="en-US" altLang="zh-CN" sz="2200" dirty="0">
                <a:solidFill>
                  <a:srgbClr val="002060"/>
                </a:solidFill>
                <a:latin typeface="微软雅黑" panose="020B0503020204020204" pitchFamily="34" charset="-122"/>
                <a:ea typeface="微软雅黑" panose="020B0503020204020204" pitchFamily="34" charset="-122"/>
              </a:rPr>
              <a:t>SPR</a:t>
            </a:r>
            <a:r>
              <a:rPr lang="zh-CN" altLang="en-US" sz="2200" dirty="0">
                <a:solidFill>
                  <a:srgbClr val="002060"/>
                </a:solidFill>
                <a:latin typeface="微软雅黑" panose="020B0503020204020204" pitchFamily="34" charset="-122"/>
                <a:ea typeface="微软雅黑" panose="020B0503020204020204" pitchFamily="34" charset="-122"/>
              </a:rPr>
              <a:t>）。</a:t>
            </a:r>
            <a:endParaRPr lang="zh-CN" altLang="en-US" sz="220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Font typeface="Wingdings" panose="05000000000000000000" pitchFamily="2" charset="2"/>
              <a:buChar char="p"/>
            </a:pPr>
            <a:r>
              <a:rPr lang="en-US" altLang="zh-CN" sz="2200" dirty="0">
                <a:solidFill>
                  <a:srgbClr val="002060"/>
                </a:solidFill>
                <a:latin typeface="微软雅黑" panose="020B0503020204020204" pitchFamily="34" charset="-122"/>
                <a:ea typeface="微软雅黑" panose="020B0503020204020204" pitchFamily="34" charset="-122"/>
              </a:rPr>
              <a:t>GPR</a:t>
            </a:r>
            <a:r>
              <a:rPr lang="zh-CN" altLang="en-US" sz="2200" dirty="0">
                <a:solidFill>
                  <a:srgbClr val="002060"/>
                </a:solidFill>
                <a:latin typeface="微软雅黑" panose="020B0503020204020204" pitchFamily="34" charset="-122"/>
                <a:ea typeface="微软雅黑" panose="020B0503020204020204" pitchFamily="34" charset="-122"/>
              </a:rPr>
              <a:t>用于变量或地址寄存，为算术逻辑运算提供源操作数和存储中间计算结果；</a:t>
            </a:r>
            <a:r>
              <a:rPr lang="en-US" altLang="zh-CN" sz="2200" dirty="0">
                <a:solidFill>
                  <a:srgbClr val="002060"/>
                </a:solidFill>
                <a:latin typeface="微软雅黑" panose="020B0503020204020204" pitchFamily="34" charset="-122"/>
                <a:ea typeface="微软雅黑" panose="020B0503020204020204" pitchFamily="34" charset="-122"/>
              </a:rPr>
              <a:t>SPR</a:t>
            </a:r>
            <a:r>
              <a:rPr lang="zh-CN" altLang="en-US" sz="2200" dirty="0">
                <a:solidFill>
                  <a:srgbClr val="002060"/>
                </a:solidFill>
                <a:latin typeface="微软雅黑" panose="020B0503020204020204" pitchFamily="34" charset="-122"/>
                <a:ea typeface="微软雅黑" panose="020B0503020204020204" pitchFamily="34" charset="-122"/>
              </a:rPr>
              <a:t>为了支持指令集中一些指令的特殊功能，一般不可以直接访问，只有部分可以通过指令读写</a:t>
            </a:r>
            <a:endParaRPr lang="en-US" dirty="0"/>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6" name="文本框 5"/>
          <p:cNvSpPr txBox="1"/>
          <p:nvPr/>
        </p:nvSpPr>
        <p:spPr bwMode="auto">
          <a:xfrm>
            <a:off x="119336" y="908720"/>
            <a:ext cx="6106884" cy="461665"/>
          </a:xfrm>
          <a:prstGeom prst="rect">
            <a:avLst/>
          </a:prstGeom>
          <a:noFill/>
          <a:ln w="38100" cmpd="dbl" algn="ctr">
            <a:noFill/>
            <a:miter lim="800000"/>
          </a:ln>
          <a:effectLst/>
        </p:spPr>
        <p:txBody>
          <a:bodyPr wrap="square">
            <a:spAutoFit/>
          </a:bodyPr>
          <a:lstStyle/>
          <a:p>
            <a:pPr marL="342900" indent="-3429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cs typeface="+mn-ea"/>
              </a:rPr>
              <a:t>标量计算单元</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5900"/>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存储系统</a:t>
            </a:r>
            <a:endParaRPr lang="en-US" dirty="0">
              <a:solidFill>
                <a:srgbClr val="002060"/>
              </a:solidFill>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4294967295"/>
          </p:nvPr>
        </p:nvSpPr>
        <p:spPr>
          <a:xfrm>
            <a:off x="263352" y="962450"/>
            <a:ext cx="11737304" cy="963794"/>
          </a:xfrm>
        </p:spPr>
        <p:txBody>
          <a:bodyPr/>
          <a:lstStyle/>
          <a:p>
            <a:pPr>
              <a:lnSpc>
                <a:spcPct val="150000"/>
              </a:lnSpc>
              <a:spcBef>
                <a:spcPts val="0"/>
              </a:spcBef>
              <a:buFont typeface="Wingdings" panose="05000000000000000000" pitchFamily="2" charset="2"/>
              <a:buChar char="p"/>
            </a:pPr>
            <a:r>
              <a:rPr lang="en-US" altLang="zh-CN" sz="2000" dirty="0">
                <a:solidFill>
                  <a:srgbClr val="002060"/>
                </a:solidFill>
                <a:latin typeface="微软雅黑" panose="020B0503020204020204" pitchFamily="34" charset="-122"/>
                <a:ea typeface="微软雅黑" panose="020B0503020204020204" pitchFamily="34" charset="-122"/>
              </a:rPr>
              <a:t>AI Core</a:t>
            </a:r>
            <a:r>
              <a:rPr lang="zh-CN" altLang="en-US" sz="2000" dirty="0">
                <a:solidFill>
                  <a:srgbClr val="002060"/>
                </a:solidFill>
                <a:latin typeface="微软雅黑" panose="020B0503020204020204" pitchFamily="34" charset="-122"/>
                <a:ea typeface="微软雅黑" panose="020B0503020204020204" pitchFamily="34" charset="-122"/>
              </a:rPr>
              <a:t>采用了大容量的片上缓冲区设计，通过</a:t>
            </a:r>
            <a:r>
              <a:rPr lang="zh-CN" altLang="en-US" sz="2000" dirty="0">
                <a:solidFill>
                  <a:srgbClr val="FF0000"/>
                </a:solidFill>
                <a:latin typeface="微软雅黑" panose="020B0503020204020204" pitchFamily="34" charset="-122"/>
                <a:ea typeface="微软雅黑" panose="020B0503020204020204" pitchFamily="34" charset="-122"/>
              </a:rPr>
              <a:t>增大的片上缓存数据量</a:t>
            </a:r>
            <a:r>
              <a:rPr lang="zh-CN" altLang="en-US" sz="2000" dirty="0">
                <a:solidFill>
                  <a:srgbClr val="002060"/>
                </a:solidFill>
                <a:latin typeface="微软雅黑" panose="020B0503020204020204" pitchFamily="34" charset="-122"/>
                <a:ea typeface="微软雅黑" panose="020B0503020204020204" pitchFamily="34" charset="-122"/>
              </a:rPr>
              <a:t>来</a:t>
            </a:r>
            <a:r>
              <a:rPr lang="zh-CN" altLang="en-US" sz="2000" dirty="0">
                <a:solidFill>
                  <a:srgbClr val="FF0000"/>
                </a:solidFill>
                <a:latin typeface="微软雅黑" panose="020B0503020204020204" pitchFamily="34" charset="-122"/>
                <a:ea typeface="微软雅黑" panose="020B0503020204020204" pitchFamily="34" charset="-122"/>
              </a:rPr>
              <a:t>减少数据从片外存储系统搬运到</a:t>
            </a:r>
            <a:r>
              <a:rPr lang="en-US" altLang="zh-CN" sz="2000" dirty="0">
                <a:solidFill>
                  <a:srgbClr val="FF0000"/>
                </a:solidFill>
                <a:latin typeface="微软雅黑" panose="020B0503020204020204" pitchFamily="34" charset="-122"/>
                <a:ea typeface="微软雅黑" panose="020B0503020204020204" pitchFamily="34" charset="-122"/>
              </a:rPr>
              <a:t>AI Core</a:t>
            </a:r>
            <a:r>
              <a:rPr lang="zh-CN" altLang="en-US" sz="2000" dirty="0">
                <a:solidFill>
                  <a:srgbClr val="FF0000"/>
                </a:solidFill>
                <a:latin typeface="微软雅黑" panose="020B0503020204020204" pitchFamily="34" charset="-122"/>
                <a:ea typeface="微软雅黑" panose="020B0503020204020204" pitchFamily="34" charset="-122"/>
              </a:rPr>
              <a:t>中的频次</a:t>
            </a:r>
            <a:r>
              <a:rPr lang="zh-CN" altLang="en-US" sz="2000" dirty="0">
                <a:solidFill>
                  <a:srgbClr val="002060"/>
                </a:solidFill>
                <a:latin typeface="微软雅黑" panose="020B0503020204020204" pitchFamily="34" charset="-122"/>
                <a:ea typeface="微软雅黑" panose="020B0503020204020204" pitchFamily="34" charset="-122"/>
              </a:rPr>
              <a:t>，从而可以</a:t>
            </a:r>
            <a:r>
              <a:rPr lang="zh-CN" altLang="en-US" sz="2000" dirty="0">
                <a:solidFill>
                  <a:srgbClr val="FF0000"/>
                </a:solidFill>
                <a:latin typeface="微软雅黑" panose="020B0503020204020204" pitchFamily="34" charset="-122"/>
                <a:ea typeface="微软雅黑" panose="020B0503020204020204" pitchFamily="34" charset="-122"/>
              </a:rPr>
              <a:t>降低数据搬运过程中所产生的功耗</a:t>
            </a:r>
            <a:r>
              <a:rPr lang="zh-CN" altLang="en-US" sz="2000" dirty="0">
                <a:solidFill>
                  <a:srgbClr val="002060"/>
                </a:solidFill>
                <a:latin typeface="微软雅黑" panose="020B0503020204020204" pitchFamily="34" charset="-122"/>
                <a:ea typeface="微软雅黑" panose="020B0503020204020204" pitchFamily="34" charset="-122"/>
              </a:rPr>
              <a:t>，有效控制了整体计算的能耗</a:t>
            </a:r>
            <a:endParaRPr lang="en-US" dirty="0"/>
          </a:p>
        </p:txBody>
      </p:sp>
      <p:sp>
        <p:nvSpPr>
          <p:cNvPr id="6488" name="Rectangle 411"/>
          <p:cNvSpPr>
            <a:spLocks noChangeArrowheads="1"/>
          </p:cNvSpPr>
          <p:nvPr/>
        </p:nvSpPr>
        <p:spPr bwMode="auto">
          <a:xfrm>
            <a:off x="6552169"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graphicFrame>
        <p:nvGraphicFramePr>
          <p:cNvPr id="3" name="对象 2"/>
          <p:cNvGraphicFramePr>
            <a:graphicFrameLocks noChangeAspect="1"/>
          </p:cNvGraphicFramePr>
          <p:nvPr/>
        </p:nvGraphicFramePr>
        <p:xfrm>
          <a:off x="1326667" y="2204864"/>
          <a:ext cx="8856984" cy="3909794"/>
        </p:xfrm>
        <a:graphic>
          <a:graphicData uri="http://schemas.openxmlformats.org/presentationml/2006/ole">
            <mc:AlternateContent xmlns:mc="http://schemas.openxmlformats.org/markup-compatibility/2006">
              <mc:Choice xmlns:v="urn:schemas-microsoft-com:vml" Requires="v">
                <p:oleObj spid="_x0000_s4338" name="" r:id="rId1" imgW="8987790" imgH="4872990" progId="">
                  <p:embed/>
                </p:oleObj>
              </mc:Choice>
              <mc:Fallback>
                <p:oleObj name="" r:id="rId1" imgW="8987790" imgH="4872990" progId="">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667" y="2204864"/>
                        <a:ext cx="8856984" cy="3909794"/>
                      </a:xfrm>
                      <a:prstGeom prst="rect">
                        <a:avLst/>
                      </a:prstGeom>
                      <a:noFill/>
                    </p:spPr>
                  </p:pic>
                </p:oleObj>
              </mc:Fallback>
            </mc:AlternateContent>
          </a:graphicData>
        </a:graphic>
      </p:graphicFrame>
      <p:sp>
        <p:nvSpPr>
          <p:cNvPr id="13" name="TextBox 3"/>
          <p:cNvSpPr txBox="1"/>
          <p:nvPr/>
        </p:nvSpPr>
        <p:spPr>
          <a:xfrm>
            <a:off x="2223770" y="6267450"/>
            <a:ext cx="7938770" cy="460375"/>
          </a:xfrm>
          <a:prstGeom prst="rect">
            <a:avLst/>
          </a:prstGeom>
          <a:solidFill>
            <a:schemeClr val="bg1">
              <a:lumMod val="60000"/>
              <a:lumOff val="40000"/>
            </a:schemeClr>
          </a:solid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存储单元</a:t>
            </a:r>
            <a:r>
              <a:rPr lang="zh-CN" altLang="en-US" b="1" dirty="0">
                <a:solidFill>
                  <a:srgbClr val="002060"/>
                </a:solidFill>
                <a:latin typeface="微软雅黑" panose="020B0503020204020204" pitchFamily="34" charset="-122"/>
                <a:ea typeface="微软雅黑" panose="020B0503020204020204" pitchFamily="34" charset="-122"/>
              </a:rPr>
              <a:t>和相应的</a:t>
            </a:r>
            <a:r>
              <a:rPr lang="zh-CN" altLang="en-US" b="1" dirty="0">
                <a:solidFill>
                  <a:srgbClr val="0070C0"/>
                </a:solidFill>
                <a:latin typeface="微软雅黑" panose="020B0503020204020204" pitchFamily="34" charset="-122"/>
                <a:ea typeface="微软雅黑" panose="020B0503020204020204" pitchFamily="34" charset="-122"/>
              </a:rPr>
              <a:t>数据通路</a:t>
            </a:r>
            <a:r>
              <a:rPr lang="zh-CN" altLang="en-US" b="1" dirty="0">
                <a:solidFill>
                  <a:srgbClr val="002060"/>
                </a:solidFill>
                <a:latin typeface="微软雅黑" panose="020B0503020204020204" pitchFamily="34" charset="-122"/>
                <a:ea typeface="微软雅黑" panose="020B0503020204020204" pitchFamily="34" charset="-122"/>
              </a:rPr>
              <a:t>，构成了</a:t>
            </a:r>
            <a:r>
              <a:rPr lang="en-US" altLang="zh-CN" b="1" dirty="0">
                <a:solidFill>
                  <a:srgbClr val="002060"/>
                </a:solidFill>
                <a:latin typeface="微软雅黑" panose="020B0503020204020204" pitchFamily="34" charset="-122"/>
                <a:ea typeface="微软雅黑" panose="020B0503020204020204" pitchFamily="34" charset="-122"/>
              </a:rPr>
              <a:t>AI Core</a:t>
            </a:r>
            <a:r>
              <a:rPr lang="zh-CN" altLang="en-US" b="1" dirty="0">
                <a:solidFill>
                  <a:srgbClr val="002060"/>
                </a:solidFill>
                <a:latin typeface="微软雅黑" panose="020B0503020204020204" pitchFamily="34" charset="-122"/>
                <a:ea typeface="微软雅黑" panose="020B0503020204020204" pitchFamily="34" charset="-122"/>
              </a:rPr>
              <a:t>的存储系统</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8" name="Rectangle 411"/>
          <p:cNvSpPr>
            <a:spLocks noChangeArrowheads="1"/>
          </p:cNvSpPr>
          <p:nvPr/>
        </p:nvSpPr>
        <p:spPr bwMode="auto">
          <a:xfrm>
            <a:off x="6503816" y="3410125"/>
            <a:ext cx="138510" cy="27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53" tIns="34277" rIns="68553" bIns="34277" numCol="1" anchor="ctr" anchorCtr="0" compatLnSpc="1">
            <a:spAutoFit/>
          </a:bodyPr>
          <a:lstStyle/>
          <a:p>
            <a:endParaRPr lang="zh-CN" altLang="en-US" sz="1350"/>
          </a:p>
        </p:txBody>
      </p:sp>
      <p:graphicFrame>
        <p:nvGraphicFramePr>
          <p:cNvPr id="3" name="对象 2"/>
          <p:cNvGraphicFramePr>
            <a:graphicFrameLocks noChangeAspect="1"/>
          </p:cNvGraphicFramePr>
          <p:nvPr/>
        </p:nvGraphicFramePr>
        <p:xfrm>
          <a:off x="5371032" y="1604919"/>
          <a:ext cx="6489037" cy="4164099"/>
        </p:xfrm>
        <a:graphic>
          <a:graphicData uri="http://schemas.openxmlformats.org/presentationml/2006/ole">
            <mc:AlternateContent xmlns:mc="http://schemas.openxmlformats.org/markup-compatibility/2006">
              <mc:Choice xmlns:v="urn:schemas-microsoft-com:vml" Requires="v">
                <p:oleObj spid="_x0000_s5362" name="" r:id="rId1" imgW="8987790" imgH="4872990" progId="Visio.Drawing.15">
                  <p:embed/>
                </p:oleObj>
              </mc:Choice>
              <mc:Fallback>
                <p:oleObj name="" r:id="rId1" imgW="8987790" imgH="4872990"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032" y="1604919"/>
                        <a:ext cx="6489037" cy="4164099"/>
                      </a:xfrm>
                      <a:prstGeom prst="rect">
                        <a:avLst/>
                      </a:prstGeom>
                      <a:noFill/>
                    </p:spPr>
                  </p:pic>
                </p:oleObj>
              </mc:Fallback>
            </mc:AlternateContent>
          </a:graphicData>
        </a:graphic>
      </p:graphicFrame>
      <p:sp>
        <p:nvSpPr>
          <p:cNvPr id="7" name="TextBox 3"/>
          <p:cNvSpPr txBox="1"/>
          <p:nvPr/>
        </p:nvSpPr>
        <p:spPr>
          <a:xfrm>
            <a:off x="367799" y="1364264"/>
            <a:ext cx="4905388" cy="2427716"/>
          </a:xfrm>
          <a:prstGeom prst="rect">
            <a:avLst/>
          </a:prstGeom>
          <a:noFill/>
          <a:ln>
            <a:solidFill>
              <a:srgbClr val="002060"/>
            </a:solidFill>
          </a:ln>
        </p:spPr>
        <p:txBody>
          <a:bodyPr wrap="square" rtlCol="0">
            <a:spAutoFit/>
          </a:bodyPr>
          <a:lstStyle/>
          <a:p>
            <a:pPr marL="342900" indent="-342900">
              <a:lnSpc>
                <a:spcPct val="15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多层级访存架构</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存储控制单元：数据</a:t>
            </a:r>
            <a:r>
              <a:rPr lang="zh-CN" altLang="en-US" sz="2000" b="1" dirty="0">
                <a:solidFill>
                  <a:srgbClr val="FF0000"/>
                </a:solidFill>
                <a:latin typeface="微软雅黑" panose="020B0503020204020204" pitchFamily="34" charset="-122"/>
                <a:ea typeface="微软雅黑" panose="020B0503020204020204" pitchFamily="34" charset="-122"/>
              </a:rPr>
              <a:t>读写管理</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格式转换</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输入缓冲区：暂存频繁</a:t>
            </a:r>
            <a:r>
              <a:rPr lang="zh-CN" altLang="en-US" sz="2000" b="1" dirty="0">
                <a:solidFill>
                  <a:srgbClr val="FF0000"/>
                </a:solidFill>
                <a:latin typeface="微软雅黑" panose="020B0503020204020204" pitchFamily="34" charset="-122"/>
                <a:ea typeface="微软雅黑" panose="020B0503020204020204" pitchFamily="34" charset="-122"/>
              </a:rPr>
              <a:t>重复使用</a:t>
            </a:r>
            <a:r>
              <a:rPr lang="zh-CN" altLang="en-US" sz="2000" b="1" dirty="0">
                <a:solidFill>
                  <a:srgbClr val="002060"/>
                </a:solidFill>
                <a:latin typeface="微软雅黑" panose="020B0503020204020204" pitchFamily="34" charset="-122"/>
                <a:ea typeface="微软雅黑" panose="020B0503020204020204" pitchFamily="34" charset="-122"/>
              </a:rPr>
              <a:t>的数据</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输出缓冲区：存放</a:t>
            </a:r>
            <a:r>
              <a:rPr lang="en-US" altLang="zh-CN" sz="2000" b="1" dirty="0">
                <a:solidFill>
                  <a:srgbClr val="002060"/>
                </a:solidFill>
                <a:latin typeface="微软雅黑" panose="020B0503020204020204" pitchFamily="34" charset="-122"/>
                <a:ea typeface="微软雅黑" panose="020B0503020204020204" pitchFamily="34" charset="-122"/>
              </a:rPr>
              <a:t>NN</a:t>
            </a:r>
            <a:r>
              <a:rPr lang="zh-CN" altLang="en-US" sz="2000" b="1" dirty="0">
                <a:solidFill>
                  <a:srgbClr val="002060"/>
                </a:solidFill>
                <a:latin typeface="微软雅黑" panose="020B0503020204020204" pitchFamily="34" charset="-122"/>
                <a:ea typeface="微软雅黑" panose="020B0503020204020204" pitchFamily="34" charset="-122"/>
              </a:rPr>
              <a:t>每层</a:t>
            </a:r>
            <a:r>
              <a:rPr lang="zh-CN" altLang="en-US" sz="2000" b="1" dirty="0">
                <a:solidFill>
                  <a:srgbClr val="FF0000"/>
                </a:solidFill>
                <a:latin typeface="微软雅黑" panose="020B0503020204020204" pitchFamily="34" charset="-122"/>
                <a:ea typeface="微软雅黑" panose="020B0503020204020204" pitchFamily="34" charset="-122"/>
              </a:rPr>
              <a:t>中间结果</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寄存器：</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标量计算单元使用</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10" name="TextBox 3"/>
          <p:cNvSpPr txBox="1"/>
          <p:nvPr/>
        </p:nvSpPr>
        <p:spPr>
          <a:xfrm>
            <a:off x="367799" y="3791980"/>
            <a:ext cx="4905388" cy="2346283"/>
          </a:xfrm>
          <a:prstGeom prst="rect">
            <a:avLst/>
          </a:prstGeom>
          <a:noFill/>
          <a:ln>
            <a:solidFill>
              <a:srgbClr val="002060"/>
            </a:solidFill>
          </a:ln>
        </p:spPr>
        <p:txBody>
          <a:bodyPr wrap="square" rtlCol="0">
            <a:spAutoFit/>
          </a:bodyPr>
          <a:lstStyle/>
          <a:p>
            <a:pPr marL="342900" indent="-342900">
              <a:lnSpc>
                <a:spcPct val="15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数据通路</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多进单出</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多输入路径提高数据流入效率</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单输出路径节约芯片硬件资源</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2060"/>
                </a:solidFill>
                <a:latin typeface="微软雅黑" panose="020B0503020204020204" pitchFamily="34" charset="-122"/>
                <a:ea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rPr>
              <a:t>计算特性：多卷积核</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多</a:t>
            </a:r>
            <a:r>
              <a:rPr lang="en-US" altLang="zh-CN" sz="2000" b="1" dirty="0">
                <a:solidFill>
                  <a:srgbClr val="002060"/>
                </a:solidFill>
                <a:latin typeface="微软雅黑" panose="020B0503020204020204" pitchFamily="34" charset="-122"/>
                <a:ea typeface="微软雅黑" panose="020B0503020204020204" pitchFamily="34" charset="-122"/>
              </a:rPr>
              <a:t>IFM</a:t>
            </a:r>
            <a:r>
              <a:rPr lang="en-US" altLang="zh-CN" sz="2000" b="1" dirty="0">
                <a:solidFill>
                  <a:srgbClr val="00206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a:solidFill>
                  <a:srgbClr val="002060"/>
                </a:solidFill>
                <a:latin typeface="微软雅黑" panose="020B0503020204020204" pitchFamily="34" charset="-122"/>
                <a:ea typeface="微软雅黑" panose="020B0503020204020204" pitchFamily="34" charset="-122"/>
              </a:rPr>
              <a:t> OFM</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22" name="Rectangle 28"/>
          <p:cNvSpPr>
            <a:spLocks noChangeArrowheads="1"/>
          </p:cNvSpPr>
          <p:nvPr/>
        </p:nvSpPr>
        <p:spPr bwMode="auto">
          <a:xfrm>
            <a:off x="1524000" y="202438"/>
            <a:ext cx="9144000" cy="48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cs typeface="+mn-ea"/>
              </a:rPr>
              <a:t>5.4 A310</a:t>
            </a:r>
            <a:r>
              <a:rPr lang="zh-CN" altLang="en-US" sz="36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3600" b="1" dirty="0">
                <a:solidFill>
                  <a:srgbClr val="002060"/>
                </a:solidFill>
                <a:latin typeface="微软雅黑" panose="020B0503020204020204" pitchFamily="34" charset="-122"/>
                <a:ea typeface="微软雅黑" panose="020B0503020204020204" pitchFamily="34" charset="-122"/>
                <a:cs typeface="+mn-ea"/>
              </a:rPr>
              <a:t>—</a:t>
            </a:r>
            <a:r>
              <a:rPr lang="zh-CN" altLang="en-US" sz="3600" b="1" dirty="0">
                <a:solidFill>
                  <a:srgbClr val="002060"/>
                </a:solidFill>
                <a:latin typeface="微软雅黑" panose="020B0503020204020204" pitchFamily="34" charset="-122"/>
                <a:ea typeface="微软雅黑" panose="020B0503020204020204" pitchFamily="34" charset="-122"/>
                <a:cs typeface="+mn-ea"/>
              </a:rPr>
              <a:t>存储系统</a:t>
            </a:r>
            <a:endParaRPr lang="zh-CN" altLang="en-US" sz="3600" b="1" dirty="0">
              <a:solidFill>
                <a:srgbClr val="002060"/>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2071401" y="6062441"/>
            <a:ext cx="7879081" cy="581057"/>
          </a:xfrm>
          <a:prstGeom prst="rect">
            <a:avLst/>
          </a:prstGeom>
        </p:spPr>
        <p:txBody>
          <a:bodyPr wrap="none">
            <a:spAutoFit/>
          </a:bodyPr>
          <a:lstStyle/>
          <a:p>
            <a:pPr algn="ctr">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预存预取降低外存访问频次，高效通路提高数据流动效能</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3" name="矩形 12"/>
          <p:cNvSpPr/>
          <p:nvPr/>
        </p:nvSpPr>
        <p:spPr>
          <a:xfrm>
            <a:off x="263352" y="949550"/>
            <a:ext cx="9144000" cy="424732"/>
          </a:xfrm>
          <a:prstGeom prst="rect">
            <a:avLst/>
          </a:prstGeom>
        </p:spPr>
        <p:txBody>
          <a:bodyPr wrap="square">
            <a:spAutoFit/>
          </a:bodyPr>
          <a:lstStyle/>
          <a:p>
            <a:pPr marL="342900" lvl="1" indent="-342900">
              <a:lnSpc>
                <a:spcPct val="90000"/>
              </a:lnSpc>
              <a:spcAft>
                <a:spcPct val="15000"/>
              </a:spcAf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高效访存与数据通路架构</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5900"/>
            <a:ext cx="8045450" cy="485775"/>
          </a:xfrm>
        </p:spPr>
        <p:txBody>
          <a:bodyPr>
            <a:no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cs typeface="+mn-ea"/>
              </a:rPr>
              <a:t>5.4 A310</a:t>
            </a:r>
            <a:r>
              <a:rPr lang="zh-CN" altLang="en-US" sz="36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3600" b="1" dirty="0">
                <a:solidFill>
                  <a:srgbClr val="002060"/>
                </a:solidFill>
                <a:latin typeface="微软雅黑" panose="020B0503020204020204" pitchFamily="34" charset="-122"/>
                <a:ea typeface="微软雅黑" panose="020B0503020204020204" pitchFamily="34" charset="-122"/>
                <a:cs typeface="+mn-ea"/>
              </a:rPr>
              <a:t>—</a:t>
            </a:r>
            <a:r>
              <a:rPr lang="zh-CN" altLang="en-US" sz="3600" b="1" dirty="0">
                <a:solidFill>
                  <a:srgbClr val="002060"/>
                </a:solidFill>
                <a:latin typeface="微软雅黑" panose="020B0503020204020204" pitchFamily="34" charset="-122"/>
                <a:ea typeface="微软雅黑" panose="020B0503020204020204" pitchFamily="34" charset="-122"/>
                <a:cs typeface="+mn-ea"/>
              </a:rPr>
              <a:t>存储系统</a:t>
            </a:r>
            <a:endParaRPr lang="zh-CN" altLang="en-US" sz="3600" b="1" dirty="0">
              <a:solidFill>
                <a:srgbClr val="002060"/>
              </a:solidFill>
              <a:latin typeface="微软雅黑" panose="020B0503020204020204" pitchFamily="34" charset="-122"/>
              <a:ea typeface="微软雅黑" panose="020B0503020204020204" pitchFamily="34" charset="-122"/>
              <a:cs typeface="+mn-ea"/>
            </a:endParaRPr>
          </a:p>
        </p:txBody>
      </p:sp>
      <p:sp>
        <p:nvSpPr>
          <p:cNvPr id="6488" name="Rectangle 411"/>
          <p:cNvSpPr>
            <a:spLocks noChangeArrowheads="1"/>
          </p:cNvSpPr>
          <p:nvPr/>
        </p:nvSpPr>
        <p:spPr bwMode="auto">
          <a:xfrm>
            <a:off x="1952995"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7" name="TextBox 3"/>
          <p:cNvSpPr txBox="1"/>
          <p:nvPr/>
        </p:nvSpPr>
        <p:spPr>
          <a:xfrm>
            <a:off x="263352" y="908720"/>
            <a:ext cx="11161240" cy="4134465"/>
          </a:xfrm>
          <a:prstGeom prst="rect">
            <a:avLst/>
          </a:prstGeom>
          <a:noFill/>
        </p:spPr>
        <p:txBody>
          <a:bodyPr wrap="square" rtlCol="0">
            <a:spAutoFit/>
          </a:bodyPr>
          <a:lstStyle/>
          <a:p>
            <a:pPr>
              <a:lnSpc>
                <a:spcPct val="130000"/>
              </a:lnSpc>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存储单元由存储控制单元、缓冲区和寄存器组成</a:t>
            </a:r>
            <a:endParaRPr lang="en-US" altLang="zh-CN" b="1" dirty="0">
              <a:solidFill>
                <a:srgbClr val="002060"/>
              </a:solidFill>
              <a:latin typeface="微软雅黑" panose="020B0503020204020204" pitchFamily="34" charset="-122"/>
              <a:ea typeface="微软雅黑" panose="020B0503020204020204" pitchFamily="34" charset="-122"/>
            </a:endParaRPr>
          </a:p>
          <a:p>
            <a:pPr marL="431800" indent="-215900" algn="just">
              <a:lnSpc>
                <a:spcPct val="13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存储控制单元：通过</a:t>
            </a:r>
            <a:r>
              <a:rPr lang="zh-CN" altLang="en-US" sz="2000" b="1" dirty="0">
                <a:solidFill>
                  <a:srgbClr val="0070C0"/>
                </a:solidFill>
                <a:latin typeface="微软雅黑" panose="020B0503020204020204" pitchFamily="34" charset="-122"/>
                <a:ea typeface="微软雅黑" panose="020B0503020204020204" pitchFamily="34" charset="-122"/>
              </a:rPr>
              <a:t>总线</a:t>
            </a:r>
            <a:r>
              <a:rPr lang="zh-CN" altLang="en-US" sz="2000" b="1" dirty="0">
                <a:solidFill>
                  <a:srgbClr val="002060"/>
                </a:solidFill>
                <a:latin typeface="微软雅黑" panose="020B0503020204020204" pitchFamily="34" charset="-122"/>
                <a:ea typeface="微软雅黑" panose="020B0503020204020204" pitchFamily="34" charset="-122"/>
              </a:rPr>
              <a:t>接口</a:t>
            </a:r>
            <a:r>
              <a:rPr lang="zh-CN" altLang="en-US" sz="2000" b="1" dirty="0">
                <a:solidFill>
                  <a:srgbClr val="FF0000"/>
                </a:solidFill>
                <a:latin typeface="微软雅黑" panose="020B0503020204020204" pitchFamily="34" charset="-122"/>
                <a:ea typeface="微软雅黑" panose="020B0503020204020204" pitchFamily="34" charset="-122"/>
              </a:rPr>
              <a:t>直接访问</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之外的更低层级的缓存，也可以</a:t>
            </a:r>
            <a:r>
              <a:rPr lang="zh-CN" altLang="en-US" sz="2000" b="1" dirty="0">
                <a:solidFill>
                  <a:srgbClr val="FF0000"/>
                </a:solidFill>
                <a:latin typeface="微软雅黑" panose="020B0503020204020204" pitchFamily="34" charset="-122"/>
                <a:ea typeface="微软雅黑" panose="020B0503020204020204" pitchFamily="34" charset="-122"/>
              </a:rPr>
              <a:t>直通到</a:t>
            </a:r>
            <a:r>
              <a:rPr lang="en-US" altLang="zh-CN" sz="2000" b="1" dirty="0">
                <a:solidFill>
                  <a:srgbClr val="FF0000"/>
                </a:solidFill>
                <a:latin typeface="微软雅黑" panose="020B0503020204020204" pitchFamily="34" charset="-122"/>
                <a:ea typeface="微软雅黑" panose="020B0503020204020204" pitchFamily="34" charset="-122"/>
              </a:rPr>
              <a:t>DDR</a:t>
            </a:r>
            <a:r>
              <a:rPr lang="zh-CN" altLang="en-US" sz="2000" b="1" dirty="0">
                <a:solidFill>
                  <a:srgbClr val="002060"/>
                </a:solidFill>
                <a:latin typeface="微软雅黑" panose="020B0503020204020204" pitchFamily="34" charset="-122"/>
                <a:ea typeface="微软雅黑" panose="020B0503020204020204" pitchFamily="34" charset="-122"/>
              </a:rPr>
              <a:t>或</a:t>
            </a:r>
            <a:r>
              <a:rPr lang="en-US" altLang="zh-CN" sz="2000" b="1" dirty="0">
                <a:solidFill>
                  <a:srgbClr val="FF0000"/>
                </a:solidFill>
                <a:latin typeface="微软雅黑" panose="020B0503020204020204" pitchFamily="34" charset="-122"/>
                <a:ea typeface="微软雅黑" panose="020B0503020204020204" pitchFamily="34" charset="-122"/>
              </a:rPr>
              <a:t>HBM</a:t>
            </a:r>
            <a:r>
              <a:rPr lang="zh-CN" altLang="en-US" sz="2000" b="1" dirty="0">
                <a:solidFill>
                  <a:srgbClr val="FF0000"/>
                </a:solidFill>
                <a:latin typeface="微软雅黑" panose="020B0503020204020204" pitchFamily="34" charset="-122"/>
                <a:ea typeface="微软雅黑" panose="020B0503020204020204" pitchFamily="34" charset="-122"/>
              </a:rPr>
              <a:t>直接访问内存</a:t>
            </a:r>
            <a:r>
              <a:rPr lang="zh-CN" altLang="en-US" sz="2000" b="1" dirty="0">
                <a:solidFill>
                  <a:srgbClr val="002060"/>
                </a:solidFill>
                <a:latin typeface="微软雅黑" panose="020B0503020204020204" pitchFamily="34" charset="-122"/>
                <a:ea typeface="微软雅黑" panose="020B0503020204020204" pitchFamily="34" charset="-122"/>
              </a:rPr>
              <a:t>。还设置了</a:t>
            </a:r>
            <a:r>
              <a:rPr lang="zh-CN" altLang="en-US" sz="2000" b="1" dirty="0">
                <a:solidFill>
                  <a:srgbClr val="0070C0"/>
                </a:solidFill>
                <a:latin typeface="微软雅黑" panose="020B0503020204020204" pitchFamily="34" charset="-122"/>
                <a:ea typeface="微软雅黑" panose="020B0503020204020204" pitchFamily="34" charset="-122"/>
              </a:rPr>
              <a:t>存储转换单元</a:t>
            </a:r>
            <a:r>
              <a:rPr lang="zh-CN" altLang="en-US" sz="2000" b="1" dirty="0">
                <a:solidFill>
                  <a:srgbClr val="002060"/>
                </a:solidFill>
                <a:latin typeface="微软雅黑" panose="020B0503020204020204" pitchFamily="34" charset="-122"/>
                <a:ea typeface="微软雅黑" panose="020B0503020204020204" pitchFamily="34" charset="-122"/>
              </a:rPr>
              <a:t>，作为</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内部数据通路的传输控制器，负责</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内部数据在不同缓冲区之间的读写管理，完成格式转换操作，如补零，</a:t>
            </a:r>
            <a:r>
              <a:rPr lang="en-US" altLang="zh-CN" sz="2000" b="1" dirty="0">
                <a:solidFill>
                  <a:srgbClr val="002060"/>
                </a:solidFill>
                <a:latin typeface="微软雅黑" panose="020B0503020204020204" pitchFamily="34" charset="-122"/>
                <a:ea typeface="微软雅黑" panose="020B0503020204020204" pitchFamily="34" charset="-122"/>
              </a:rPr>
              <a:t>Img2Col</a:t>
            </a:r>
            <a:r>
              <a:rPr lang="zh-CN" altLang="en-US" sz="2000" b="1" dirty="0">
                <a:solidFill>
                  <a:srgbClr val="002060"/>
                </a:solidFill>
                <a:latin typeface="微软雅黑" panose="020B0503020204020204" pitchFamily="34" charset="-122"/>
                <a:ea typeface="微软雅黑" panose="020B0503020204020204" pitchFamily="34" charset="-122"/>
              </a:rPr>
              <a:t>，转置、解压缩等</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31800" indent="-215900" algn="just">
              <a:lnSpc>
                <a:spcPct val="13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输入缓冲区：暂存需要频繁重复使用的数据，避免频繁外部读取，减少总线访问频次的同时降低总线拥堵风险，节省功耗、提高性能</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31800" indent="-215900" algn="just">
              <a:lnSpc>
                <a:spcPct val="13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输出缓冲区：存放神经网络中每层计算的中间结果，进入下一层计算时方便获取数据。相比通过总线读取数据，通过输出缓冲区可以大大提升计算效率</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31800" indent="-215900" algn="just">
              <a:lnSpc>
                <a:spcPct val="130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寄存器：</a:t>
            </a:r>
            <a:r>
              <a:rPr lang="en-US" altLang="zh-CN" sz="2000" b="1" dirty="0">
                <a:solidFill>
                  <a:srgbClr val="002060"/>
                </a:solidFill>
                <a:latin typeface="微软雅黑" panose="020B0503020204020204" pitchFamily="34" charset="-122"/>
                <a:ea typeface="微软雅黑" panose="020B0503020204020204" pitchFamily="34" charset="-122"/>
              </a:rPr>
              <a:t> AI Core</a:t>
            </a:r>
            <a:r>
              <a:rPr lang="zh-CN" altLang="en-US" sz="2000" b="1" dirty="0">
                <a:solidFill>
                  <a:srgbClr val="002060"/>
                </a:solidFill>
                <a:latin typeface="微软雅黑" panose="020B0503020204020204" pitchFamily="34" charset="-122"/>
                <a:ea typeface="微软雅黑" panose="020B0503020204020204" pitchFamily="34" charset="-122"/>
              </a:rPr>
              <a:t>中的各类寄存器资源，主要是标量计算单元在使用</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graphicFrame>
        <p:nvGraphicFramePr>
          <p:cNvPr id="8" name="对象 7"/>
          <p:cNvGraphicFramePr>
            <a:graphicFrameLocks noChangeAspect="1"/>
          </p:cNvGraphicFramePr>
          <p:nvPr/>
        </p:nvGraphicFramePr>
        <p:xfrm>
          <a:off x="8272698" y="4361496"/>
          <a:ext cx="3809888" cy="2444855"/>
        </p:xfrm>
        <a:graphic>
          <a:graphicData uri="http://schemas.openxmlformats.org/presentationml/2006/ole">
            <mc:AlternateContent xmlns:mc="http://schemas.openxmlformats.org/markup-compatibility/2006">
              <mc:Choice xmlns:v="urn:schemas-microsoft-com:vml" Requires="v">
                <p:oleObj spid="_x0000_s7217" name="Visio" r:id="rId1" imgW="6266815" imgH="3397250" progId="Visio.Drawing.15">
                  <p:embed/>
                </p:oleObj>
              </mc:Choice>
              <mc:Fallback>
                <p:oleObj name="Visio" r:id="rId1" imgW="6266815" imgH="3397250" progId="Visio.Drawing.15">
                  <p:embed/>
                  <p:pic>
                    <p:nvPicPr>
                      <p:cNvPr id="0" name="对象 2"/>
                      <p:cNvPicPr>
                        <a:picLocks noChangeAspect="1" noChangeArrowheads="1"/>
                      </p:cNvPicPr>
                      <p:nvPr/>
                    </p:nvPicPr>
                    <p:blipFill>
                      <a:blip r:embed="rId2"/>
                      <a:srcRect/>
                      <a:stretch>
                        <a:fillRect/>
                      </a:stretch>
                    </p:blipFill>
                    <p:spPr bwMode="auto">
                      <a:xfrm>
                        <a:off x="8272698" y="4361496"/>
                        <a:ext cx="3809888" cy="2444855"/>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5900"/>
            <a:ext cx="8045450" cy="485775"/>
          </a:xfrm>
        </p:spPr>
        <p:txBody>
          <a:bodyPr>
            <a:no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cs typeface="+mn-ea"/>
              </a:rPr>
              <a:t>5.4 A310</a:t>
            </a:r>
            <a:r>
              <a:rPr lang="zh-CN" altLang="en-US" sz="36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3600" b="1" dirty="0">
                <a:solidFill>
                  <a:srgbClr val="002060"/>
                </a:solidFill>
                <a:latin typeface="微软雅黑" panose="020B0503020204020204" pitchFamily="34" charset="-122"/>
                <a:ea typeface="微软雅黑" panose="020B0503020204020204" pitchFamily="34" charset="-122"/>
                <a:cs typeface="+mn-ea"/>
              </a:rPr>
              <a:t>—</a:t>
            </a:r>
            <a:r>
              <a:rPr lang="zh-CN" altLang="en-US" sz="3600" b="1" dirty="0">
                <a:solidFill>
                  <a:srgbClr val="002060"/>
                </a:solidFill>
                <a:latin typeface="微软雅黑" panose="020B0503020204020204" pitchFamily="34" charset="-122"/>
                <a:ea typeface="微软雅黑" panose="020B0503020204020204" pitchFamily="34" charset="-122"/>
                <a:cs typeface="+mn-ea"/>
              </a:rPr>
              <a:t>存储系统</a:t>
            </a:r>
            <a:endParaRPr lang="zh-CN" altLang="en-US" sz="3600" b="1" dirty="0">
              <a:solidFill>
                <a:srgbClr val="002060"/>
              </a:solidFill>
              <a:latin typeface="微软雅黑" panose="020B0503020204020204" pitchFamily="34" charset="-122"/>
              <a:ea typeface="微软雅黑" panose="020B0503020204020204" pitchFamily="34" charset="-122"/>
              <a:cs typeface="+mn-ea"/>
            </a:endParaRPr>
          </a:p>
        </p:txBody>
      </p:sp>
      <p:sp>
        <p:nvSpPr>
          <p:cNvPr id="6488" name="Rectangle 411"/>
          <p:cNvSpPr>
            <a:spLocks noChangeArrowheads="1"/>
          </p:cNvSpPr>
          <p:nvPr/>
        </p:nvSpPr>
        <p:spPr bwMode="auto">
          <a:xfrm>
            <a:off x="1952995"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10" name="TextBox 3"/>
          <p:cNvSpPr txBox="1"/>
          <p:nvPr/>
        </p:nvSpPr>
        <p:spPr>
          <a:xfrm>
            <a:off x="261945" y="908720"/>
            <a:ext cx="11928648" cy="1976951"/>
          </a:xfrm>
          <a:prstGeom prst="rect">
            <a:avLst/>
          </a:prstGeom>
          <a:noFill/>
        </p:spPr>
        <p:txBody>
          <a:bodyPr wrap="square" rtlCol="0">
            <a:spAutoFit/>
          </a:bodyPr>
          <a:lstStyle/>
          <a:p>
            <a:pPr marL="171450" indent="-171450">
              <a:lnSpc>
                <a:spcPct val="150000"/>
              </a:lnSpc>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数据通路：是指</a:t>
            </a:r>
            <a:r>
              <a:rPr lang="en-US" altLang="zh-CN" b="1" dirty="0">
                <a:solidFill>
                  <a:srgbClr val="002060"/>
                </a:solidFill>
                <a:latin typeface="微软雅黑" panose="020B0503020204020204" pitchFamily="34" charset="-122"/>
                <a:ea typeface="微软雅黑" panose="020B0503020204020204" pitchFamily="34" charset="-122"/>
              </a:rPr>
              <a:t>AI Core</a:t>
            </a:r>
            <a:r>
              <a:rPr lang="zh-CN" altLang="en-US" b="1" dirty="0">
                <a:solidFill>
                  <a:srgbClr val="002060"/>
                </a:solidFill>
                <a:latin typeface="微软雅黑" panose="020B0503020204020204" pitchFamily="34" charset="-122"/>
                <a:ea typeface="微软雅黑" panose="020B0503020204020204" pitchFamily="34" charset="-122"/>
              </a:rPr>
              <a:t>在完成一次计算任务时，</a:t>
            </a:r>
            <a:r>
              <a:rPr lang="zh-CN" altLang="en-US" b="1" dirty="0">
                <a:solidFill>
                  <a:srgbClr val="0070C0"/>
                </a:solidFill>
                <a:latin typeface="微软雅黑" panose="020B0503020204020204" pitchFamily="34" charset="-122"/>
                <a:ea typeface="微软雅黑" panose="020B0503020204020204" pitchFamily="34" charset="-122"/>
              </a:rPr>
              <a:t>数据在其中的流通路径</a:t>
            </a:r>
            <a:endParaRPr lang="en-US" altLang="zh-CN" b="1" dirty="0">
              <a:solidFill>
                <a:srgbClr val="002060"/>
              </a:solidFill>
              <a:latin typeface="微软雅黑" panose="020B0503020204020204" pitchFamily="34" charset="-122"/>
              <a:ea typeface="微软雅黑" panose="020B0503020204020204" pitchFamily="34" charset="-122"/>
            </a:endParaRPr>
          </a:p>
          <a:p>
            <a:pPr marL="215900" algn="just">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达芬奇架构数据通路的特点是</a:t>
            </a:r>
            <a:r>
              <a:rPr lang="zh-CN" altLang="en-US" sz="2000" b="1" dirty="0">
                <a:solidFill>
                  <a:srgbClr val="C00000"/>
                </a:solidFill>
                <a:latin typeface="微软雅黑" panose="020B0503020204020204" pitchFamily="34" charset="-122"/>
                <a:ea typeface="微软雅黑" panose="020B0503020204020204" pitchFamily="34" charset="-122"/>
              </a:rPr>
              <a:t>多进单出</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神经网络计算中，输入数据种类繁多、数量巨大，通过并行输入方式提高数据流入效率</a:t>
            </a:r>
            <a:r>
              <a:rPr lang="zh-CN" altLang="en-US" sz="2000" b="1" dirty="0">
                <a:solidFill>
                  <a:srgbClr val="002060"/>
                </a:solidFill>
                <a:latin typeface="微软雅黑" panose="020B0503020204020204" pitchFamily="34" charset="-122"/>
                <a:ea typeface="微软雅黑" panose="020B0503020204020204" pitchFamily="34" charset="-122"/>
              </a:rPr>
              <a:t>；与此相反，多种输入数据处理完成后往往</a:t>
            </a:r>
            <a:r>
              <a:rPr lang="zh-CN" altLang="en-US" sz="2000" b="1" dirty="0">
                <a:solidFill>
                  <a:srgbClr val="0070C0"/>
                </a:solidFill>
                <a:latin typeface="微软雅黑" panose="020B0503020204020204" pitchFamily="34" charset="-122"/>
                <a:ea typeface="微软雅黑" panose="020B0503020204020204" pitchFamily="34" charset="-122"/>
              </a:rPr>
              <a:t>只生成输出特征矩阵</a:t>
            </a:r>
            <a:r>
              <a:rPr lang="zh-CN" altLang="en-US" sz="2000" b="1" dirty="0">
                <a:solidFill>
                  <a:srgbClr val="002060"/>
                </a:solidFill>
                <a:latin typeface="微软雅黑" panose="020B0503020204020204" pitchFamily="34" charset="-122"/>
                <a:ea typeface="微软雅黑" panose="020B0503020204020204" pitchFamily="34" charset="-122"/>
              </a:rPr>
              <a:t>，数据种类相对单一，单输出的数据通路，可以节约硬件资源</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8194" name="Picture 2" descr="在这里插入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b="6484"/>
          <a:stretch>
            <a:fillRect/>
          </a:stretch>
        </p:blipFill>
        <p:spPr bwMode="auto">
          <a:xfrm>
            <a:off x="3647728" y="2885671"/>
            <a:ext cx="4248472" cy="3612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03200"/>
            <a:ext cx="8045450" cy="485775"/>
          </a:xfrm>
        </p:spPr>
        <p:txBody>
          <a:bodyPr>
            <a:normAutofit fontScale="90000"/>
          </a:bodyPr>
          <a:lstStyle/>
          <a:p>
            <a:r>
              <a:rPr lang="en-US" altLang="zh-CN" sz="4000" b="1" dirty="0">
                <a:solidFill>
                  <a:srgbClr val="002060"/>
                </a:solidFill>
                <a:latin typeface="微软雅黑" panose="020B0503020204020204" pitchFamily="34" charset="-122"/>
                <a:ea typeface="微软雅黑" panose="020B0503020204020204" pitchFamily="34" charset="-122"/>
                <a:cs typeface="+mn-ea"/>
              </a:rPr>
              <a:t>5.4 A310</a:t>
            </a:r>
            <a:r>
              <a:rPr lang="zh-CN" altLang="en-US" sz="40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4000" b="1" dirty="0">
                <a:solidFill>
                  <a:srgbClr val="002060"/>
                </a:solidFill>
                <a:latin typeface="微软雅黑" panose="020B0503020204020204" pitchFamily="34" charset="-122"/>
                <a:ea typeface="微软雅黑" panose="020B0503020204020204" pitchFamily="34" charset="-122"/>
                <a:cs typeface="+mn-ea"/>
              </a:rPr>
              <a:t>—</a:t>
            </a:r>
            <a:r>
              <a:rPr lang="zh-CN" altLang="en-US" sz="4000" dirty="0">
                <a:solidFill>
                  <a:srgbClr val="002060"/>
                </a:solidFill>
                <a:latin typeface="微软雅黑" panose="020B0503020204020204" pitchFamily="34" charset="-122"/>
                <a:ea typeface="微软雅黑" panose="020B0503020204020204" pitchFamily="34" charset="-122"/>
                <a:cs typeface="+mn-ea"/>
              </a:rPr>
              <a:t>控制单元</a:t>
            </a:r>
            <a:endParaRPr lang="en-US" sz="3200" dirty="0">
              <a:latin typeface="+mn-lt"/>
              <a:ea typeface="+mj-ea"/>
              <a:cs typeface="+mn-ea"/>
            </a:endParaRPr>
          </a:p>
        </p:txBody>
      </p:sp>
      <p:sp>
        <p:nvSpPr>
          <p:cNvPr id="4" name="文本占位符 3"/>
          <p:cNvSpPr>
            <a:spLocks noGrp="1"/>
          </p:cNvSpPr>
          <p:nvPr>
            <p:ph type="body" sz="quarter" idx="4294967295"/>
          </p:nvPr>
        </p:nvSpPr>
        <p:spPr>
          <a:xfrm>
            <a:off x="0" y="919163"/>
            <a:ext cx="12000656" cy="909637"/>
          </a:xfrm>
        </p:spPr>
        <p:txBody>
          <a:bodyPr/>
          <a:lstStyle/>
          <a:p>
            <a:pPr>
              <a:lnSpc>
                <a:spcPct val="150000"/>
              </a:lnSpc>
              <a:spcBef>
                <a:spcPts val="0"/>
              </a:spcBef>
              <a:buSzPct val="75000"/>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控制单元主要组成部分为系统控制模块、指令缓存、标量指令处理队列、指令发射模块、矩阵运算队列、向量运算队列、存储转换队列和事件同步模块</a:t>
            </a:r>
            <a:endParaRPr lang="en-US" sz="2400" dirty="0"/>
          </a:p>
        </p:txBody>
      </p:sp>
      <p:sp>
        <p:nvSpPr>
          <p:cNvPr id="6488" name="Rectangle 411"/>
          <p:cNvSpPr>
            <a:spLocks noChangeArrowheads="1"/>
          </p:cNvSpPr>
          <p:nvPr/>
        </p:nvSpPr>
        <p:spPr bwMode="auto">
          <a:xfrm>
            <a:off x="6552169"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graphicFrame>
        <p:nvGraphicFramePr>
          <p:cNvPr id="3" name="对象 2"/>
          <p:cNvGraphicFramePr>
            <a:graphicFrameLocks noChangeAspect="1"/>
          </p:cNvGraphicFramePr>
          <p:nvPr/>
        </p:nvGraphicFramePr>
        <p:xfrm>
          <a:off x="1811524" y="2348880"/>
          <a:ext cx="8568952" cy="4248993"/>
        </p:xfrm>
        <a:graphic>
          <a:graphicData uri="http://schemas.openxmlformats.org/presentationml/2006/ole">
            <mc:AlternateContent xmlns:mc="http://schemas.openxmlformats.org/markup-compatibility/2006">
              <mc:Choice xmlns:v="urn:schemas-microsoft-com:vml" Requires="v">
                <p:oleObj spid="_x0000_s6386" name="" r:id="rId1" imgW="8987790" imgH="4872990" progId="">
                  <p:embed/>
                </p:oleObj>
              </mc:Choice>
              <mc:Fallback>
                <p:oleObj name="" r:id="rId1" imgW="8987790" imgH="4872990" progId="">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24" y="2348880"/>
                        <a:ext cx="8568952" cy="4248993"/>
                      </a:xfrm>
                      <a:prstGeom prst="rect">
                        <a:avLst/>
                      </a:prstGeom>
                      <a:noFill/>
                    </p:spPr>
                  </p:pic>
                </p:oleObj>
              </mc:Fallback>
            </mc:AlternateContent>
          </a:graphicData>
        </a:graphic>
      </p:graphicFrame>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8" name="Rectangle 411"/>
          <p:cNvSpPr>
            <a:spLocks noChangeArrowheads="1"/>
          </p:cNvSpPr>
          <p:nvPr/>
        </p:nvSpPr>
        <p:spPr bwMode="auto">
          <a:xfrm>
            <a:off x="6552169"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10" name="文本占位符 3"/>
          <p:cNvSpPr txBox="1"/>
          <p:nvPr/>
        </p:nvSpPr>
        <p:spPr bwMode="auto">
          <a:xfrm>
            <a:off x="407368" y="927640"/>
            <a:ext cx="11449272" cy="5555411"/>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系统控制模块：初始化</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配置；控制任务块（</a:t>
            </a:r>
            <a:r>
              <a:rPr lang="en-US" altLang="zh-CN" sz="2000" b="1" dirty="0">
                <a:solidFill>
                  <a:srgbClr val="002060"/>
                </a:solidFill>
                <a:latin typeface="微软雅黑" panose="020B0503020204020204" pitchFamily="34" charset="-122"/>
                <a:ea typeface="微软雅黑" panose="020B0503020204020204" pitchFamily="34" charset="-122"/>
              </a:rPr>
              <a:t>AI Core</a:t>
            </a:r>
            <a:r>
              <a:rPr lang="zh-CN" altLang="en-US" sz="2000" b="1" dirty="0">
                <a:solidFill>
                  <a:srgbClr val="002060"/>
                </a:solidFill>
                <a:latin typeface="微软雅黑" panose="020B0503020204020204" pitchFamily="34" charset="-122"/>
                <a:ea typeface="微软雅黑" panose="020B0503020204020204" pitchFamily="34" charset="-122"/>
              </a:rPr>
              <a:t>最小计算任务粒度）的执行进程，在任务块执行完成后，处理中断和申报状态，如果执行过程出错，把执行错误状态报告给任务调度器</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指令缓存：在指令执行过程中，</a:t>
            </a:r>
            <a:r>
              <a:rPr lang="zh-CN" altLang="en-US" sz="2000" b="1" dirty="0">
                <a:solidFill>
                  <a:srgbClr val="0070C0"/>
                </a:solidFill>
                <a:latin typeface="微软雅黑" panose="020B0503020204020204" pitchFamily="34" charset="-122"/>
                <a:ea typeface="微软雅黑" panose="020B0503020204020204" pitchFamily="34" charset="-122"/>
              </a:rPr>
              <a:t>预取后续指令</a:t>
            </a:r>
            <a:r>
              <a:rPr lang="zh-CN" altLang="en-US" sz="2000" b="1" dirty="0">
                <a:solidFill>
                  <a:srgbClr val="002060"/>
                </a:solidFill>
                <a:latin typeface="微软雅黑" panose="020B0503020204020204" pitchFamily="34" charset="-122"/>
                <a:ea typeface="微软雅黑" panose="020B0503020204020204" pitchFamily="34" charset="-122"/>
              </a:rPr>
              <a:t>，并一次读入多条指令进入缓存，提升指令执行效率</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标量指令处理队列：指令解码后导入标量队列，实现地址解码与运算控制，这些指令包括矩阵计算指令、向量计算指令以及存储转换指令等</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指令发射模块：读取标量指令队列中配置好的指令地址和参数解码，根据指令类型分别发送到对应的指令执行队列中，标量指令驻留在标量指令处理队列中进行后续执行</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指令执行队列：指令执行队列由矩阵运算队列、向量运算队列和存储转换队列组成，不同的指令进入相应的运算队列，队列中的指令按进入顺序执行</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SzPct val="100000"/>
              <a:buFont typeface="Wingdings" panose="05000000000000000000" pitchFamily="2" charset="2"/>
              <a:buChar char="p"/>
            </a:pPr>
            <a:r>
              <a:rPr lang="zh-CN" altLang="en-US" sz="2000" b="1" dirty="0">
                <a:solidFill>
                  <a:srgbClr val="002060"/>
                </a:solidFill>
                <a:latin typeface="微软雅黑" panose="020B0503020204020204" pitchFamily="34" charset="-122"/>
                <a:ea typeface="微软雅黑" panose="020B0503020204020204" pitchFamily="34" charset="-122"/>
              </a:rPr>
              <a:t>事件同步模块：时刻控制每条指令流水线的执行状态，并分析不同流水线的依赖关系，从而解决</a:t>
            </a:r>
            <a:r>
              <a:rPr lang="zh-CN" altLang="en-US" sz="2000" b="1" dirty="0">
                <a:solidFill>
                  <a:srgbClr val="0070C0"/>
                </a:solidFill>
                <a:latin typeface="微软雅黑" panose="020B0503020204020204" pitchFamily="34" charset="-122"/>
                <a:ea typeface="微软雅黑" panose="020B0503020204020204" pitchFamily="34" charset="-122"/>
              </a:rPr>
              <a:t>指令流水线之间的数据依赖和同步的问题</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8" name="标题 1"/>
          <p:cNvSpPr>
            <a:spLocks noGrp="1"/>
          </p:cNvSpPr>
          <p:nvPr>
            <p:ph type="title" idx="4294967295"/>
          </p:nvPr>
        </p:nvSpPr>
        <p:spPr>
          <a:xfrm>
            <a:off x="2073275" y="203200"/>
            <a:ext cx="8045450" cy="485775"/>
          </a:xfrm>
        </p:spPr>
        <p:txBody>
          <a:bodyPr>
            <a:normAutofit fontScale="90000"/>
          </a:bodyPr>
          <a:lstStyle/>
          <a:p>
            <a:r>
              <a:rPr lang="en-US" altLang="zh-CN" sz="4000" b="1" dirty="0">
                <a:solidFill>
                  <a:srgbClr val="002060"/>
                </a:solidFill>
                <a:latin typeface="微软雅黑" panose="020B0503020204020204" pitchFamily="34" charset="-122"/>
                <a:ea typeface="微软雅黑" panose="020B0503020204020204" pitchFamily="34" charset="-122"/>
                <a:cs typeface="+mn-ea"/>
              </a:rPr>
              <a:t>5.4 A310</a:t>
            </a:r>
            <a:r>
              <a:rPr lang="zh-CN" altLang="en-US" sz="40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4000" b="1" dirty="0">
                <a:solidFill>
                  <a:srgbClr val="002060"/>
                </a:solidFill>
                <a:latin typeface="微软雅黑" panose="020B0503020204020204" pitchFamily="34" charset="-122"/>
                <a:ea typeface="微软雅黑" panose="020B0503020204020204" pitchFamily="34" charset="-122"/>
                <a:cs typeface="+mn-ea"/>
              </a:rPr>
              <a:t>—</a:t>
            </a:r>
            <a:r>
              <a:rPr lang="zh-CN" altLang="en-US" sz="4000" dirty="0">
                <a:solidFill>
                  <a:srgbClr val="002060"/>
                </a:solidFill>
                <a:latin typeface="微软雅黑" panose="020B0503020204020204" pitchFamily="34" charset="-122"/>
                <a:ea typeface="微软雅黑" panose="020B0503020204020204" pitchFamily="34" charset="-122"/>
                <a:cs typeface="+mn-ea"/>
              </a:rPr>
              <a:t>控制单元</a:t>
            </a:r>
            <a:endParaRPr lang="en-US" sz="3200" dirty="0">
              <a:latin typeface="+mn-lt"/>
              <a:ea typeface="+mj-ea"/>
              <a:cs typeface="+mn-ea"/>
            </a:endParaRPr>
          </a:p>
        </p:txBody>
      </p:sp>
      <p:sp>
        <p:nvSpPr>
          <p:cNvPr id="2"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2239010" y="6021705"/>
            <a:ext cx="7787005" cy="748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03200"/>
            <a:ext cx="8045450" cy="485775"/>
          </a:xfrm>
        </p:spPr>
        <p:txBody>
          <a:bodyPr>
            <a:normAutofit fontScale="90000"/>
          </a:bodyPr>
          <a:lstStyle/>
          <a:p>
            <a:r>
              <a:rPr lang="en-US" altLang="zh-CN" sz="4000" b="1" dirty="0">
                <a:solidFill>
                  <a:srgbClr val="002060"/>
                </a:solidFill>
                <a:latin typeface="微软雅黑" panose="020B0503020204020204" pitchFamily="34" charset="-122"/>
                <a:ea typeface="微软雅黑" panose="020B0503020204020204" pitchFamily="34" charset="-122"/>
                <a:cs typeface="+mn-ea"/>
              </a:rPr>
              <a:t>5.4 A310</a:t>
            </a:r>
            <a:r>
              <a:rPr lang="zh-CN" altLang="en-US" sz="4000" b="1" dirty="0">
                <a:solidFill>
                  <a:srgbClr val="002060"/>
                </a:solidFill>
                <a:latin typeface="微软雅黑" panose="020B0503020204020204" pitchFamily="34" charset="-122"/>
                <a:ea typeface="微软雅黑" panose="020B0503020204020204" pitchFamily="34" charset="-122"/>
                <a:cs typeface="+mn-ea"/>
              </a:rPr>
              <a:t>智能芯片</a:t>
            </a:r>
            <a:r>
              <a:rPr lang="en-US" altLang="zh-CN" sz="4000" b="1" dirty="0">
                <a:solidFill>
                  <a:srgbClr val="002060"/>
                </a:solidFill>
                <a:latin typeface="微软雅黑" panose="020B0503020204020204" pitchFamily="34" charset="-122"/>
                <a:ea typeface="微软雅黑" panose="020B0503020204020204" pitchFamily="34" charset="-122"/>
                <a:cs typeface="+mn-ea"/>
              </a:rPr>
              <a:t>—</a:t>
            </a:r>
            <a:r>
              <a:rPr lang="zh-CN" altLang="en-US" sz="4000" dirty="0">
                <a:solidFill>
                  <a:srgbClr val="002060"/>
                </a:solidFill>
                <a:latin typeface="微软雅黑" panose="020B0503020204020204" pitchFamily="34" charset="-122"/>
                <a:ea typeface="微软雅黑" panose="020B0503020204020204" pitchFamily="34" charset="-122"/>
                <a:cs typeface="+mn-ea"/>
              </a:rPr>
              <a:t>控制单元</a:t>
            </a:r>
            <a:endParaRPr lang="en-US" sz="3200" dirty="0">
              <a:latin typeface="+mn-lt"/>
              <a:ea typeface="+mj-ea"/>
              <a:cs typeface="+mn-ea"/>
            </a:endParaRPr>
          </a:p>
        </p:txBody>
      </p:sp>
      <p:sp>
        <p:nvSpPr>
          <p:cNvPr id="4" name="文本占位符 3"/>
          <p:cNvSpPr>
            <a:spLocks noGrp="1"/>
          </p:cNvSpPr>
          <p:nvPr>
            <p:ph type="body" sz="quarter" idx="4294967295"/>
          </p:nvPr>
        </p:nvSpPr>
        <p:spPr>
          <a:xfrm>
            <a:off x="0" y="919163"/>
            <a:ext cx="12000656" cy="909637"/>
          </a:xfrm>
        </p:spPr>
        <p:txBody>
          <a:bodyPr/>
          <a:lstStyle/>
          <a:p>
            <a:pPr>
              <a:lnSpc>
                <a:spcPct val="150000"/>
              </a:lnSpc>
              <a:spcBef>
                <a:spcPts val="0"/>
              </a:spcBef>
              <a:buClr>
                <a:srgbClr val="002060"/>
              </a:buClr>
              <a:buSzPct val="100000"/>
              <a:buFont typeface="Wingdings" panose="05000000000000000000" pitchFamily="2" charset="2"/>
              <a:buChar char="p"/>
            </a:pPr>
            <a:r>
              <a:rPr lang="zh-CN" altLang="en-US" sz="2400" dirty="0">
                <a:solidFill>
                  <a:srgbClr val="002060"/>
                </a:solidFill>
                <a:latin typeface="微软雅黑" panose="020B0503020204020204" pitchFamily="34" charset="-122"/>
                <a:ea typeface="微软雅黑" panose="020B0503020204020204" pitchFamily="34" charset="-122"/>
              </a:rPr>
              <a:t>指令流水线执行流程</a:t>
            </a:r>
            <a:endParaRPr lang="en-US" sz="2400" dirty="0"/>
          </a:p>
        </p:txBody>
      </p:sp>
      <p:sp>
        <p:nvSpPr>
          <p:cNvPr id="6488" name="Rectangle 411"/>
          <p:cNvSpPr>
            <a:spLocks noChangeArrowheads="1"/>
          </p:cNvSpPr>
          <p:nvPr/>
        </p:nvSpPr>
        <p:spPr bwMode="auto">
          <a:xfrm>
            <a:off x="6552169" y="3331482"/>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11905"/>
          <a:stretch>
            <a:fillRect/>
          </a:stretch>
        </p:blipFill>
        <p:spPr>
          <a:xfrm>
            <a:off x="1311981" y="2487033"/>
            <a:ext cx="9376694" cy="315233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 name="矩形 2"/>
          <p:cNvSpPr/>
          <p:nvPr/>
        </p:nvSpPr>
        <p:spPr>
          <a:xfrm>
            <a:off x="2711624" y="1628800"/>
            <a:ext cx="6096000" cy="581057"/>
          </a:xfrm>
          <a:prstGeom prst="rect">
            <a:avLst/>
          </a:prstGeom>
        </p:spPr>
        <p:txBody>
          <a:bodyPr>
            <a:spAutoFit/>
          </a:bodyPr>
          <a:lstStyle/>
          <a:p>
            <a:pPr>
              <a:lnSpc>
                <a:spcPct val="150000"/>
              </a:lnSpc>
              <a:spcBef>
                <a:spcPts val="0"/>
              </a:spcBef>
              <a:buSzPct val="100000"/>
            </a:pPr>
            <a:r>
              <a:rPr lang="zh-CN" altLang="en-US" b="1" dirty="0">
                <a:solidFill>
                  <a:srgbClr val="002060"/>
                </a:solidFill>
                <a:latin typeface="微软雅黑" panose="020B0503020204020204" pitchFamily="34" charset="-122"/>
                <a:ea typeface="微软雅黑" panose="020B0503020204020204" pitchFamily="34" charset="-122"/>
              </a:rPr>
              <a:t>事件同步模块控制</a:t>
            </a:r>
            <a:r>
              <a:rPr lang="en-US" altLang="zh-CN" b="1" dirty="0">
                <a:solidFill>
                  <a:srgbClr val="002060"/>
                </a:solidFill>
                <a:latin typeface="微软雅黑" panose="020B0503020204020204" pitchFamily="34" charset="-122"/>
                <a:ea typeface="微软雅黑" panose="020B0503020204020204" pitchFamily="34" charset="-122"/>
              </a:rPr>
              <a:t>4</a:t>
            </a:r>
            <a:r>
              <a:rPr lang="zh-CN" altLang="en-US" b="1" dirty="0">
                <a:solidFill>
                  <a:srgbClr val="002060"/>
                </a:solidFill>
                <a:latin typeface="微软雅黑" panose="020B0503020204020204" pitchFamily="34" charset="-122"/>
                <a:ea typeface="微软雅黑" panose="020B0503020204020204" pitchFamily="34" charset="-122"/>
              </a:rPr>
              <a:t>条指令流水线正常执行</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8"/>
          <p:cNvSpPr>
            <a:spLocks noChangeArrowheads="1"/>
          </p:cNvSpPr>
          <p:nvPr/>
        </p:nvSpPr>
        <p:spPr bwMode="auto">
          <a:xfrm>
            <a:off x="0" y="143061"/>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pt-BR" altLang="zh-CN" sz="3600" b="1" dirty="0">
                <a:solidFill>
                  <a:srgbClr val="002060"/>
                </a:solidFill>
                <a:latin typeface="微软雅黑" panose="020B0503020204020204" pitchFamily="34" charset="-122"/>
                <a:ea typeface="微软雅黑" panose="020B0503020204020204" pitchFamily="34" charset="-122"/>
              </a:rPr>
              <a:t>5.4 A310</a:t>
            </a:r>
            <a:r>
              <a:rPr lang="zh-CN" altLang="pt-BR" sz="3600" b="1" dirty="0">
                <a:solidFill>
                  <a:srgbClr val="002060"/>
                </a:solidFill>
                <a:latin typeface="微软雅黑" panose="020B0503020204020204" pitchFamily="34" charset="-122"/>
                <a:ea typeface="微软雅黑" panose="020B0503020204020204" pitchFamily="34" charset="-122"/>
              </a:rPr>
              <a:t>智能芯片架构</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sp>
        <p:nvSpPr>
          <p:cNvPr id="34" name="矩形 33"/>
          <p:cNvSpPr/>
          <p:nvPr/>
        </p:nvSpPr>
        <p:spPr>
          <a:xfrm>
            <a:off x="0" y="1014222"/>
            <a:ext cx="7248128" cy="480131"/>
          </a:xfrm>
          <a:prstGeom prst="rect">
            <a:avLst/>
          </a:prstGeom>
        </p:spPr>
        <p:txBody>
          <a:bodyPr wrap="square">
            <a:spAutoFit/>
          </a:bodyPr>
          <a:lstStyle/>
          <a:p>
            <a:pPr lvl="1" indent="-457200">
              <a:lnSpc>
                <a:spcPct val="90000"/>
              </a:lnSpc>
              <a:spcAft>
                <a:spcPct val="15000"/>
              </a:spcAft>
              <a:buFont typeface="Wingdings" panose="05000000000000000000" pitchFamily="2" charset="2"/>
              <a:buChar char="p"/>
            </a:pPr>
            <a:r>
              <a:rPr lang="en-US" altLang="zh-CN" sz="2800" b="1" dirty="0">
                <a:solidFill>
                  <a:srgbClr val="002060"/>
                </a:solidFill>
                <a:latin typeface="微软雅黑" panose="020B0503020204020204" pitchFamily="34" charset="-122"/>
                <a:ea typeface="微软雅黑" panose="020B0503020204020204" pitchFamily="34" charset="-122"/>
              </a:rPr>
              <a:t>AI</a:t>
            </a:r>
            <a:r>
              <a:rPr lang="zh-CN" altLang="en-US" sz="2800" b="1" dirty="0">
                <a:solidFill>
                  <a:srgbClr val="002060"/>
                </a:solidFill>
                <a:latin typeface="微软雅黑" panose="020B0503020204020204" pitchFamily="34" charset="-122"/>
                <a:ea typeface="微软雅黑" panose="020B0503020204020204" pitchFamily="34" charset="-122"/>
              </a:rPr>
              <a:t>芯片</a:t>
            </a:r>
            <a:r>
              <a:rPr lang="en-US" altLang="zh-CN" sz="2800" b="1" dirty="0">
                <a:solidFill>
                  <a:srgbClr val="002060"/>
                </a:solidFill>
                <a:latin typeface="微软雅黑" panose="020B0503020204020204" pitchFamily="34" charset="-122"/>
                <a:ea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rPr>
              <a:t>华为昇腾</a:t>
            </a:r>
            <a:r>
              <a:rPr lang="en-US" altLang="zh-CN" sz="2800" b="1" dirty="0">
                <a:solidFill>
                  <a:srgbClr val="002060"/>
                </a:solidFill>
                <a:latin typeface="微软雅黑" panose="020B0503020204020204" pitchFamily="34" charset="-122"/>
                <a:ea typeface="微软雅黑" panose="020B0503020204020204" pitchFamily="34" charset="-122"/>
              </a:rPr>
              <a:t>310/910</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grpSp>
        <p:nvGrpSpPr>
          <p:cNvPr id="32" name="组合 4"/>
          <p:cNvGrpSpPr/>
          <p:nvPr/>
        </p:nvGrpSpPr>
        <p:grpSpPr>
          <a:xfrm>
            <a:off x="747919" y="1916832"/>
            <a:ext cx="5497554" cy="4061961"/>
            <a:chOff x="1775881" y="2740885"/>
            <a:chExt cx="6328575" cy="4782025"/>
          </a:xfrm>
        </p:grpSpPr>
        <p:grpSp>
          <p:nvGrpSpPr>
            <p:cNvPr id="35" name="成组"/>
            <p:cNvGrpSpPr/>
            <p:nvPr/>
          </p:nvGrpSpPr>
          <p:grpSpPr>
            <a:xfrm>
              <a:off x="1873264" y="2740885"/>
              <a:ext cx="1596160" cy="1311004"/>
              <a:chOff x="242839" y="51990"/>
              <a:chExt cx="4509131" cy="3772780"/>
            </a:xfrm>
          </p:grpSpPr>
          <p:grpSp>
            <p:nvGrpSpPr>
              <p:cNvPr id="37" name="成组"/>
              <p:cNvGrpSpPr/>
              <p:nvPr/>
            </p:nvGrpSpPr>
            <p:grpSpPr>
              <a:xfrm>
                <a:off x="242839" y="51990"/>
                <a:ext cx="4509131" cy="3772314"/>
                <a:chOff x="206771" y="51990"/>
                <a:chExt cx="4509129" cy="3772312"/>
              </a:xfrm>
            </p:grpSpPr>
            <p:pic>
              <p:nvPicPr>
                <p:cNvPr id="42" name="图片 21" descr="图片 21"/>
                <p:cNvPicPr>
                  <a:picLocks noChangeAspect="1"/>
                </p:cNvPicPr>
                <p:nvPr/>
              </p:nvPicPr>
              <p:blipFill>
                <a:blip r:embed="rId1" cstate="print"/>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pic>
              <p:nvPicPr>
                <p:cNvPr id="43" name="图片 21" descr="图片 21"/>
                <p:cNvPicPr>
                  <a:picLocks noChangeAspect="1"/>
                </p:cNvPicPr>
                <p:nvPr/>
              </p:nvPicPr>
              <p:blipFill>
                <a:blip r:embed="rId1" cstate="print"/>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pic>
              <p:nvPicPr>
                <p:cNvPr id="44" name="图片 21" descr="图片 21"/>
                <p:cNvPicPr>
                  <a:picLocks noChangeAspect="1"/>
                </p:cNvPicPr>
                <p:nvPr/>
              </p:nvPicPr>
              <p:blipFill>
                <a:blip r:embed="rId1" cstate="print"/>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grpSp>
          <p:grpSp>
            <p:nvGrpSpPr>
              <p:cNvPr id="38" name="成组"/>
              <p:cNvGrpSpPr/>
              <p:nvPr/>
            </p:nvGrpSpPr>
            <p:grpSpPr>
              <a:xfrm>
                <a:off x="251790" y="597930"/>
                <a:ext cx="3198128" cy="3226840"/>
                <a:chOff x="0" y="0"/>
                <a:chExt cx="3198126" cy="3226838"/>
              </a:xfrm>
            </p:grpSpPr>
            <p:sp>
              <p:nvSpPr>
                <p:cNvPr id="39"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750" fontAlgn="base" hangingPunct="0">
                    <a:spcBef>
                      <a:spcPct val="0"/>
                    </a:spcBef>
                    <a:spcAft>
                      <a:spcPct val="0"/>
                    </a:spcAft>
                    <a:defRPr sz="2200" b="0">
                      <a:latin typeface="+mn-lt"/>
                      <a:ea typeface="+mn-ea"/>
                      <a:cs typeface="+mn-cs"/>
                      <a:sym typeface="Helvetica Neue Medium"/>
                    </a:defRPr>
                  </a:pPr>
                  <a:endParaRPr sz="2000" kern="0">
                    <a:solidFill>
                      <a:srgbClr val="FFFFFF"/>
                    </a:solidFill>
                    <a:latin typeface="Arial" panose="020B0604020202020204" pitchFamily="34" charset="0"/>
                    <a:ea typeface="华文细黑" panose="02010600040101010101" charset="-122"/>
                    <a:cs typeface="Arial" panose="020B0604020202020204" pitchFamily="34" charset="0"/>
                    <a:sym typeface="Helvetica Neue Medium"/>
                  </a:endParaRPr>
                </a:p>
              </p:txBody>
            </p:sp>
            <p:sp>
              <p:nvSpPr>
                <p:cNvPr id="40"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750" fontAlgn="base" hangingPunct="0">
                    <a:spcBef>
                      <a:spcPct val="0"/>
                    </a:spcBef>
                    <a:spcAft>
                      <a:spcPct val="0"/>
                    </a:spcAft>
                    <a:defRPr sz="2200" b="0">
                      <a:latin typeface="+mn-lt"/>
                      <a:ea typeface="+mn-ea"/>
                      <a:cs typeface="+mn-cs"/>
                      <a:sym typeface="Helvetica Neue Medium"/>
                    </a:defRPr>
                  </a:pPr>
                  <a:endParaRPr sz="2000" kern="0">
                    <a:solidFill>
                      <a:srgbClr val="FFFFFF"/>
                    </a:solidFill>
                    <a:latin typeface="Arial" panose="020B0604020202020204" pitchFamily="34" charset="0"/>
                    <a:ea typeface="华文细黑" panose="02010600040101010101" charset="-122"/>
                    <a:cs typeface="Arial" panose="020B0604020202020204" pitchFamily="34" charset="0"/>
                    <a:sym typeface="Helvetica Neue Medium"/>
                  </a:endParaRPr>
                </a:p>
              </p:txBody>
            </p:sp>
            <p:pic>
              <p:nvPicPr>
                <p:cNvPr id="41" name="image12.png" descr="image12.png"/>
                <p:cNvPicPr>
                  <a:picLocks noChangeAspect="1"/>
                </p:cNvPicPr>
                <p:nvPr/>
              </p:nvPicPr>
              <p:blipFill>
                <a:blip r:embed="rId2" cstate="print"/>
                <a:srcRect l="6085" r="6085"/>
                <a:stretch>
                  <a:fillRect/>
                </a:stretch>
              </p:blipFill>
              <p:spPr>
                <a:xfrm>
                  <a:off x="747527" y="881258"/>
                  <a:ext cx="1929322" cy="1464464"/>
                </a:xfrm>
                <a:prstGeom prst="rect">
                  <a:avLst/>
                </a:prstGeom>
                <a:ln w="3175" cap="flat">
                  <a:noFill/>
                  <a:miter lim="400000"/>
                  <a:headEnd/>
                  <a:tailEnd/>
                </a:ln>
                <a:effectLst/>
              </p:spPr>
            </p:pic>
          </p:grpSp>
        </p:grpSp>
        <p:sp>
          <p:nvSpPr>
            <p:cNvPr id="36" name="文本框 11"/>
            <p:cNvSpPr txBox="1"/>
            <p:nvPr/>
          </p:nvSpPr>
          <p:spPr>
            <a:xfrm>
              <a:off x="1775881" y="4285135"/>
              <a:ext cx="6328575" cy="3237775"/>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架构</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达芬奇</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FF0000"/>
                  </a:solidFill>
                  <a:latin typeface="微软雅黑" panose="020B0503020204020204" pitchFamily="34" charset="-122"/>
                  <a:ea typeface="微软雅黑" panose="020B0503020204020204" pitchFamily="34" charset="-122"/>
                </a:rPr>
                <a:t>半精度</a:t>
              </a:r>
              <a:r>
                <a:rPr lang="en-US" altLang="zh-CN" sz="2000" b="1" dirty="0">
                  <a:solidFill>
                    <a:srgbClr val="FF0000"/>
                  </a:solidFill>
                  <a:latin typeface="微软雅黑" panose="020B0503020204020204" pitchFamily="34" charset="-122"/>
                  <a:ea typeface="微软雅黑" panose="020B0503020204020204" pitchFamily="34" charset="-122"/>
                </a:rPr>
                <a:t> (FP16): 8 TFLOPS</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FF0000"/>
                  </a:solidFill>
                  <a:latin typeface="微软雅黑" panose="020B0503020204020204" pitchFamily="34" charset="-122"/>
                  <a:ea typeface="微软雅黑" panose="020B0503020204020204" pitchFamily="34" charset="-122"/>
                </a:rPr>
                <a:t>整数精度</a:t>
              </a:r>
              <a:r>
                <a:rPr lang="en-US" altLang="zh-CN" sz="2000" b="1" dirty="0">
                  <a:solidFill>
                    <a:srgbClr val="FF0000"/>
                  </a:solidFill>
                  <a:latin typeface="微软雅黑" panose="020B0503020204020204" pitchFamily="34" charset="-122"/>
                  <a:ea typeface="微软雅黑" panose="020B0503020204020204" pitchFamily="34" charset="-122"/>
                </a:rPr>
                <a:t> (INT8) : 16 TOPS</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16 </a:t>
              </a:r>
              <a:r>
                <a:rPr lang="zh-CN" altLang="en-US" sz="2000" b="1" dirty="0">
                  <a:solidFill>
                    <a:srgbClr val="002060"/>
                  </a:solidFill>
                  <a:latin typeface="微软雅黑" panose="020B0503020204020204" pitchFamily="34" charset="-122"/>
                  <a:ea typeface="微软雅黑" panose="020B0503020204020204" pitchFamily="34" charset="-122"/>
                </a:rPr>
                <a:t>通道</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全高清</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视频解码器</a:t>
              </a:r>
              <a:r>
                <a:rPr lang="en-US" altLang="zh-CN" sz="2000" b="1" dirty="0">
                  <a:solidFill>
                    <a:srgbClr val="002060"/>
                  </a:solidFill>
                  <a:latin typeface="微软雅黑" panose="020B0503020204020204" pitchFamily="34" charset="-122"/>
                  <a:ea typeface="微软雅黑" panose="020B0503020204020204" pitchFamily="34" charset="-122"/>
                </a:rPr>
                <a:t> – H.264/265 </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1 </a:t>
              </a:r>
              <a:r>
                <a:rPr lang="zh-CN" altLang="en-US" sz="2000" b="1" dirty="0">
                  <a:solidFill>
                    <a:srgbClr val="002060"/>
                  </a:solidFill>
                  <a:latin typeface="微软雅黑" panose="020B0503020204020204" pitchFamily="34" charset="-122"/>
                  <a:ea typeface="微软雅黑" panose="020B0503020204020204" pitchFamily="34" charset="-122"/>
                </a:rPr>
                <a:t>通道</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全高清</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视频编码器</a:t>
              </a:r>
              <a:r>
                <a:rPr lang="en-US" altLang="zh-CN" sz="2000" b="1" dirty="0">
                  <a:solidFill>
                    <a:srgbClr val="002060"/>
                  </a:solidFill>
                  <a:latin typeface="微软雅黑" panose="020B0503020204020204" pitchFamily="34" charset="-122"/>
                  <a:ea typeface="微软雅黑" panose="020B0503020204020204" pitchFamily="34" charset="-122"/>
                </a:rPr>
                <a:t> – H.264/265</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最大功耗</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8W</a:t>
              </a:r>
              <a:r>
                <a:rPr lang="en-US" altLang="zh-CN" sz="2000" b="1" dirty="0">
                  <a:solidFill>
                    <a:srgbClr val="002060"/>
                  </a:solidFill>
                  <a:latin typeface="微软雅黑" panose="020B0503020204020204" pitchFamily="34" charset="-122"/>
                  <a:ea typeface="微软雅黑" panose="020B0503020204020204" pitchFamily="34" charset="-122"/>
                </a:rPr>
                <a:t> </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12nm</a:t>
              </a:r>
              <a:r>
                <a:rPr lang="zh-CN" altLang="en-US" sz="2000" b="1" dirty="0">
                  <a:solidFill>
                    <a:srgbClr val="002060"/>
                  </a:solidFill>
                  <a:latin typeface="微软雅黑" panose="020B0503020204020204" pitchFamily="34" charset="-122"/>
                  <a:ea typeface="微软雅黑" panose="020B0503020204020204" pitchFamily="34" charset="-122"/>
                </a:rPr>
                <a:t>制程</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grpSp>
      <p:grpSp>
        <p:nvGrpSpPr>
          <p:cNvPr id="45" name="组合 15"/>
          <p:cNvGrpSpPr/>
          <p:nvPr/>
        </p:nvGrpSpPr>
        <p:grpSpPr>
          <a:xfrm>
            <a:off x="6515278" y="1916832"/>
            <a:ext cx="4930822" cy="4061961"/>
            <a:chOff x="7058530" y="2745834"/>
            <a:chExt cx="5375128" cy="4668439"/>
          </a:xfrm>
        </p:grpSpPr>
        <p:grpSp>
          <p:nvGrpSpPr>
            <p:cNvPr id="46" name="组合 16"/>
            <p:cNvGrpSpPr/>
            <p:nvPr/>
          </p:nvGrpSpPr>
          <p:grpSpPr>
            <a:xfrm>
              <a:off x="7058530" y="2745834"/>
              <a:ext cx="1695122" cy="1645081"/>
              <a:chOff x="7552578" y="2531383"/>
              <a:chExt cx="2907348" cy="2845244"/>
            </a:xfrm>
          </p:grpSpPr>
          <p:grpSp>
            <p:nvGrpSpPr>
              <p:cNvPr id="48" name="成组"/>
              <p:cNvGrpSpPr/>
              <p:nvPr/>
            </p:nvGrpSpPr>
            <p:grpSpPr>
              <a:xfrm>
                <a:off x="7552578" y="2531383"/>
                <a:ext cx="2907348" cy="2845244"/>
                <a:chOff x="-83270" y="51990"/>
                <a:chExt cx="4835240" cy="4731954"/>
              </a:xfrm>
            </p:grpSpPr>
            <p:grpSp>
              <p:nvGrpSpPr>
                <p:cNvPr id="50" name="成组"/>
                <p:cNvGrpSpPr/>
                <p:nvPr/>
              </p:nvGrpSpPr>
              <p:grpSpPr>
                <a:xfrm>
                  <a:off x="242839" y="51990"/>
                  <a:ext cx="4509131" cy="3772314"/>
                  <a:chOff x="206771" y="51990"/>
                  <a:chExt cx="4509129" cy="3772312"/>
                </a:xfrm>
              </p:grpSpPr>
              <p:pic>
                <p:nvPicPr>
                  <p:cNvPr id="56" name="图片 55" descr="图片 21"/>
                  <p:cNvPicPr>
                    <a:picLocks noChangeAspect="1"/>
                  </p:cNvPicPr>
                  <p:nvPr/>
                </p:nvPicPr>
                <p:blipFill>
                  <a:blip r:embed="rId3" cstate="print"/>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pic>
                <p:nvPicPr>
                  <p:cNvPr id="57" name="图片 21" descr="图片 21"/>
                  <p:cNvPicPr>
                    <a:picLocks noChangeAspect="1"/>
                  </p:cNvPicPr>
                  <p:nvPr/>
                </p:nvPicPr>
                <p:blipFill>
                  <a:blip r:embed="rId3" cstate="print"/>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pic>
                <p:nvPicPr>
                  <p:cNvPr id="58" name="图片 21" descr="图片 21"/>
                  <p:cNvPicPr>
                    <a:picLocks noChangeAspect="1"/>
                  </p:cNvPicPr>
                  <p:nvPr/>
                </p:nvPicPr>
                <p:blipFill>
                  <a:blip r:embed="rId3" cstate="print"/>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a:outerShdw blurRad="787400" dist="381000" dir="8130790" rotWithShape="0">
                      <a:srgbClr val="FF3242">
                        <a:alpha val="29323"/>
                      </a:srgbClr>
                    </a:outerShdw>
                  </a:effectLst>
                </p:spPr>
              </p:pic>
            </p:grpSp>
            <p:grpSp>
              <p:nvGrpSpPr>
                <p:cNvPr id="51" name="成组"/>
                <p:cNvGrpSpPr/>
                <p:nvPr/>
              </p:nvGrpSpPr>
              <p:grpSpPr>
                <a:xfrm>
                  <a:off x="251790" y="597930"/>
                  <a:ext cx="3198128" cy="3226840"/>
                  <a:chOff x="0" y="0"/>
                  <a:chExt cx="3198126" cy="3226838"/>
                </a:xfrm>
              </p:grpSpPr>
              <p:sp>
                <p:nvSpPr>
                  <p:cNvPr id="53"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750" fontAlgn="base" hangingPunct="0">
                      <a:spcBef>
                        <a:spcPct val="0"/>
                      </a:spcBef>
                      <a:spcAft>
                        <a:spcPct val="0"/>
                      </a:spcAft>
                      <a:defRPr sz="2200" b="0">
                        <a:latin typeface="+mn-lt"/>
                        <a:ea typeface="+mn-ea"/>
                        <a:cs typeface="+mn-cs"/>
                        <a:sym typeface="Helvetica Neue Medium"/>
                      </a:defRPr>
                    </a:pPr>
                    <a:endParaRPr sz="2000" kern="0">
                      <a:solidFill>
                        <a:srgbClr val="FFFFFF"/>
                      </a:solidFill>
                      <a:latin typeface="Arial" panose="020B0604020202020204" pitchFamily="34" charset="0"/>
                      <a:ea typeface="华文细黑" panose="02010600040101010101" charset="-122"/>
                      <a:cs typeface="Arial" panose="020B0604020202020204" pitchFamily="34" charset="0"/>
                      <a:sym typeface="Helvetica Neue Medium"/>
                    </a:endParaRPr>
                  </a:p>
                </p:txBody>
              </p:sp>
              <p:sp>
                <p:nvSpPr>
                  <p:cNvPr id="54"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750" fontAlgn="base" hangingPunct="0">
                      <a:spcBef>
                        <a:spcPct val="0"/>
                      </a:spcBef>
                      <a:spcAft>
                        <a:spcPct val="0"/>
                      </a:spcAft>
                      <a:defRPr sz="2200" b="0">
                        <a:latin typeface="+mn-lt"/>
                        <a:ea typeface="+mn-ea"/>
                        <a:cs typeface="+mn-cs"/>
                        <a:sym typeface="Helvetica Neue Medium"/>
                      </a:defRPr>
                    </a:pPr>
                    <a:endParaRPr sz="2000" kern="0">
                      <a:solidFill>
                        <a:srgbClr val="FFFFFF"/>
                      </a:solidFill>
                      <a:latin typeface="Arial" panose="020B0604020202020204" pitchFamily="34" charset="0"/>
                      <a:ea typeface="华文细黑" panose="02010600040101010101" charset="-122"/>
                      <a:cs typeface="Arial" panose="020B0604020202020204" pitchFamily="34" charset="0"/>
                      <a:sym typeface="Helvetica Neue Medium"/>
                    </a:endParaRPr>
                  </a:p>
                </p:txBody>
              </p:sp>
              <p:pic>
                <p:nvPicPr>
                  <p:cNvPr id="55" name="image12.png" descr="image12.png"/>
                  <p:cNvPicPr>
                    <a:picLocks noChangeAspect="1"/>
                  </p:cNvPicPr>
                  <p:nvPr/>
                </p:nvPicPr>
                <p:blipFill>
                  <a:blip r:embed="rId4" cstate="print"/>
                  <a:srcRect l="6085" r="6085"/>
                  <a:stretch>
                    <a:fillRect/>
                  </a:stretch>
                </p:blipFill>
                <p:spPr>
                  <a:xfrm>
                    <a:off x="747527" y="881258"/>
                    <a:ext cx="1929322" cy="1464464"/>
                  </a:xfrm>
                  <a:prstGeom prst="rect">
                    <a:avLst/>
                  </a:prstGeom>
                  <a:ln w="3175" cap="flat">
                    <a:noFill/>
                    <a:miter lim="400000"/>
                    <a:headEnd/>
                    <a:tailEnd/>
                  </a:ln>
                  <a:effectLst/>
                </p:spPr>
              </p:pic>
            </p:grpSp>
            <p:sp>
              <p:nvSpPr>
                <p:cNvPr id="52" name="文本框 2"/>
                <p:cNvSpPr txBox="1"/>
                <p:nvPr/>
              </p:nvSpPr>
              <p:spPr>
                <a:xfrm>
                  <a:off x="-83270" y="3947262"/>
                  <a:ext cx="3856437" cy="836682"/>
                </a:xfrm>
                <a:prstGeom prst="rect">
                  <a:avLst/>
                </a:prstGeom>
                <a:noFill/>
                <a:ln w="3175" cap="flat">
                  <a:noFill/>
                  <a:miter lim="400000"/>
                </a:ln>
                <a:effectLst/>
              </p:spPr>
              <p:txBody>
                <a:bodyPr wrap="square" lIns="22865" tIns="22865" rIns="22865" bIns="22865" numCol="1" anchor="t">
                  <a:noAutofit/>
                </a:bodyPr>
                <a:lstStyle/>
                <a:p>
                  <a:pPr algn="ctr" defTabSz="609600" fontAlgn="base" hangingPunct="0">
                    <a:spcBef>
                      <a:spcPts val="270"/>
                    </a:spcBef>
                    <a:spcAft>
                      <a:spcPct val="0"/>
                    </a:spcAft>
                    <a:defRPr sz="2800" b="0">
                      <a:latin typeface="FZLanTingHei-M-GBK"/>
                      <a:ea typeface="FZLanTingHei-M-GBK"/>
                      <a:cs typeface="FZLanTingHei-M-GBK"/>
                      <a:sym typeface="FZLanTingHei-M-GBK"/>
                    </a:defRPr>
                  </a:pPr>
                  <a:endParaRPr sz="2000" kern="0" dirty="0">
                    <a:solidFill>
                      <a:srgbClr val="FFFFFF"/>
                    </a:solidFill>
                    <a:latin typeface="Arial" panose="020B0604020202020204" pitchFamily="34" charset="0"/>
                    <a:ea typeface="Akkurat Pro"/>
                    <a:cs typeface="Arial" panose="020B0604020202020204" pitchFamily="34" charset="0"/>
                    <a:sym typeface="Akkurat Pro"/>
                  </a:endParaRPr>
                </a:p>
              </p:txBody>
            </p:sp>
          </p:grpSp>
          <p:pic>
            <p:nvPicPr>
              <p:cNvPr id="49" name="图片 48"/>
              <p:cNvPicPr>
                <a:picLocks noChangeAspect="1"/>
              </p:cNvPicPr>
              <p:nvPr/>
            </p:nvPicPr>
            <p:blipFill rotWithShape="1">
              <a:blip r:embed="rId5" cstate="print"/>
              <a:srcRect l="43396" t="44242" r="50410" b="30936"/>
              <a:stretch>
                <a:fillRect/>
              </a:stretch>
            </p:blipFill>
            <p:spPr>
              <a:xfrm>
                <a:off x="7983008" y="3049101"/>
                <a:ext cx="1507768" cy="1525199"/>
              </a:xfrm>
              <a:prstGeom prst="rect">
                <a:avLst/>
              </a:prstGeom>
            </p:spPr>
          </p:pic>
        </p:grpSp>
        <p:sp>
          <p:nvSpPr>
            <p:cNvPr id="47" name="文本框 12"/>
            <p:cNvSpPr txBox="1"/>
            <p:nvPr/>
          </p:nvSpPr>
          <p:spPr>
            <a:xfrm>
              <a:off x="7172856" y="4253404"/>
              <a:ext cx="5260802" cy="3160869"/>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架构</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达芬奇</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FF0000"/>
                  </a:solidFill>
                  <a:latin typeface="微软雅黑" panose="020B0503020204020204" pitchFamily="34" charset="-122"/>
                  <a:ea typeface="微软雅黑" panose="020B0503020204020204" pitchFamily="34" charset="-122"/>
                </a:rPr>
                <a:t>半精度</a:t>
              </a:r>
              <a:r>
                <a:rPr lang="en-US" altLang="zh-CN" sz="2000" b="1" dirty="0">
                  <a:solidFill>
                    <a:srgbClr val="FF0000"/>
                  </a:solidFill>
                  <a:latin typeface="微软雅黑" panose="020B0503020204020204" pitchFamily="34" charset="-122"/>
                  <a:ea typeface="微软雅黑" panose="020B0503020204020204" pitchFamily="34" charset="-122"/>
                </a:rPr>
                <a:t> (FP16): 256 TFLOPS</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FF0000"/>
                  </a:solidFill>
                  <a:latin typeface="微软雅黑" panose="020B0503020204020204" pitchFamily="34" charset="-122"/>
                  <a:ea typeface="微软雅黑" panose="020B0503020204020204" pitchFamily="34" charset="-122"/>
                </a:rPr>
                <a:t>整数精度</a:t>
              </a:r>
              <a:r>
                <a:rPr lang="en-US" altLang="zh-CN" sz="2000" b="1" dirty="0">
                  <a:solidFill>
                    <a:srgbClr val="FF0000"/>
                  </a:solidFill>
                  <a:latin typeface="微软雅黑" panose="020B0503020204020204" pitchFamily="34" charset="-122"/>
                  <a:ea typeface="微软雅黑" panose="020B0503020204020204" pitchFamily="34" charset="-122"/>
                </a:rPr>
                <a:t> (INT8) : 512 TOPS</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128 </a:t>
              </a:r>
              <a:r>
                <a:rPr lang="zh-CN" altLang="en-US" sz="2000" b="1" dirty="0">
                  <a:solidFill>
                    <a:srgbClr val="002060"/>
                  </a:solidFill>
                  <a:latin typeface="微软雅黑" panose="020B0503020204020204" pitchFamily="34" charset="-122"/>
                  <a:ea typeface="微软雅黑" panose="020B0503020204020204" pitchFamily="34" charset="-122"/>
                </a:rPr>
                <a:t>通道</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全高清</a:t>
              </a:r>
              <a:r>
                <a:rPr lang="en-US" altLang="zh-CN" sz="2000" b="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2060"/>
                  </a:solidFill>
                  <a:latin typeface="微软雅黑" panose="020B0503020204020204" pitchFamily="34" charset="-122"/>
                  <a:ea typeface="微软雅黑" panose="020B0503020204020204" pitchFamily="34" charset="-122"/>
                </a:rPr>
                <a:t>视频解码器</a:t>
              </a:r>
              <a:r>
                <a:rPr lang="en-US" altLang="zh-CN" sz="2000" b="1" dirty="0">
                  <a:solidFill>
                    <a:srgbClr val="002060"/>
                  </a:solidFill>
                  <a:latin typeface="微软雅黑" panose="020B0503020204020204" pitchFamily="34" charset="-122"/>
                  <a:ea typeface="微软雅黑" panose="020B0503020204020204" pitchFamily="34" charset="-122"/>
                </a:rPr>
                <a:t> –H.264/265; </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rPr>
                <a:t>最大功耗</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350W</a:t>
              </a:r>
              <a:r>
                <a:rPr lang="en-US" altLang="zh-CN" sz="2000" b="1" dirty="0">
                  <a:solidFill>
                    <a:srgbClr val="002060"/>
                  </a:solidFill>
                  <a:latin typeface="微软雅黑" panose="020B0503020204020204" pitchFamily="34" charset="-122"/>
                  <a:ea typeface="微软雅黑" panose="020B0503020204020204" pitchFamily="34" charset="-122"/>
                </a:rPr>
                <a:t> </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u"/>
              </a:pPr>
              <a:r>
                <a:rPr lang="en-US" altLang="zh-CN" sz="2000" b="1" dirty="0">
                  <a:solidFill>
                    <a:srgbClr val="002060"/>
                  </a:solidFill>
                  <a:latin typeface="微软雅黑" panose="020B0503020204020204" pitchFamily="34" charset="-122"/>
                  <a:ea typeface="微软雅黑" panose="020B0503020204020204" pitchFamily="34" charset="-122"/>
                </a:rPr>
                <a:t>7nm</a:t>
              </a:r>
              <a:r>
                <a:rPr lang="zh-CN" altLang="en-US" sz="2000" b="1" dirty="0">
                  <a:solidFill>
                    <a:srgbClr val="002060"/>
                  </a:solidFill>
                  <a:latin typeface="微软雅黑" panose="020B0503020204020204" pitchFamily="34" charset="-122"/>
                  <a:ea typeface="微软雅黑" panose="020B0503020204020204" pitchFamily="34" charset="-122"/>
                </a:rPr>
                <a:t>制程</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grpSp>
      <p:sp>
        <p:nvSpPr>
          <p:cNvPr id="86" name="内容占位符 2"/>
          <p:cNvSpPr txBox="1"/>
          <p:nvPr/>
        </p:nvSpPr>
        <p:spPr bwMode="auto">
          <a:xfrm>
            <a:off x="8295563" y="2177282"/>
            <a:ext cx="3273045" cy="48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lst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370"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020" indent="-182245" algn="l" defTabSz="739775" rtl="0" eaLnBrk="0" fontAlgn="base" hangingPunct="0">
              <a:lnSpc>
                <a:spcPct val="140000"/>
              </a:lnSpc>
              <a:spcBef>
                <a:spcPct val="0"/>
              </a:spcBef>
              <a:spcAft>
                <a:spcPct val="0"/>
              </a:spcAft>
              <a:defRPr sz="1900">
                <a:solidFill>
                  <a:schemeClr val="tx1"/>
                </a:solidFill>
                <a:latin typeface="+mn-lt"/>
                <a:ea typeface="+mn-ea"/>
              </a:defRPr>
            </a:lvl4pPr>
            <a:lvl5pPr marL="1672590" indent="-182245" algn="l" defTabSz="739775" rtl="0" eaLnBrk="0" fontAlgn="base" hangingPunct="0">
              <a:lnSpc>
                <a:spcPct val="140000"/>
              </a:lnSpc>
              <a:spcBef>
                <a:spcPct val="0"/>
              </a:spcBef>
              <a:spcAft>
                <a:spcPct val="0"/>
              </a:spcAft>
              <a:defRPr sz="1900">
                <a:solidFill>
                  <a:schemeClr val="tx1"/>
                </a:solidFill>
                <a:latin typeface="+mn-lt"/>
                <a:ea typeface="+mn-ea"/>
              </a:defRPr>
            </a:lvl5pPr>
            <a:lvl6pPr marL="2134870" indent="-189865" algn="l" defTabSz="746125" rtl="0" fontAlgn="base">
              <a:lnSpc>
                <a:spcPct val="140000"/>
              </a:lnSpc>
              <a:spcBef>
                <a:spcPct val="0"/>
              </a:spcBef>
              <a:spcAft>
                <a:spcPct val="0"/>
              </a:spcAft>
              <a:defRPr sz="1900">
                <a:solidFill>
                  <a:schemeClr val="tx1"/>
                </a:solidFill>
                <a:latin typeface="+mn-lt"/>
                <a:ea typeface="+mn-ea"/>
              </a:defRPr>
            </a:lvl6pPr>
            <a:lvl7pPr marL="2590800" indent="-189865" algn="l" defTabSz="746125" rtl="0" fontAlgn="base">
              <a:lnSpc>
                <a:spcPct val="140000"/>
              </a:lnSpc>
              <a:spcBef>
                <a:spcPct val="0"/>
              </a:spcBef>
              <a:spcAft>
                <a:spcPct val="0"/>
              </a:spcAft>
              <a:defRPr sz="1900">
                <a:solidFill>
                  <a:schemeClr val="tx1"/>
                </a:solidFill>
                <a:latin typeface="+mn-lt"/>
                <a:ea typeface="+mn-ea"/>
              </a:defRPr>
            </a:lvl7pPr>
            <a:lvl8pPr marL="3047365" indent="-189865" algn="l" defTabSz="746125" rtl="0" fontAlgn="base">
              <a:lnSpc>
                <a:spcPct val="140000"/>
              </a:lnSpc>
              <a:spcBef>
                <a:spcPct val="0"/>
              </a:spcBef>
              <a:spcAft>
                <a:spcPct val="0"/>
              </a:spcAft>
              <a:defRPr sz="1900">
                <a:solidFill>
                  <a:schemeClr val="tx1"/>
                </a:solidFill>
                <a:latin typeface="+mn-lt"/>
                <a:ea typeface="+mn-ea"/>
              </a:defRPr>
            </a:lvl8pPr>
            <a:lvl9pPr marL="3503295" indent="-189865" algn="l" defTabSz="746125"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2000" kern="0" dirty="0">
                <a:solidFill>
                  <a:srgbClr val="002060"/>
                </a:solidFill>
                <a:latin typeface="微软雅黑" panose="020B0503020204020204" pitchFamily="34" charset="-122"/>
                <a:ea typeface="微软雅黑" panose="020B0503020204020204" pitchFamily="34" charset="-122"/>
              </a:rPr>
              <a:t>Ascend 910</a:t>
            </a:r>
            <a:r>
              <a:rPr lang="zh-CN" altLang="en-US" sz="2000" kern="0" dirty="0">
                <a:solidFill>
                  <a:srgbClr val="002060"/>
                </a:solidFill>
                <a:latin typeface="微软雅黑" panose="020B0503020204020204" pitchFamily="34" charset="-122"/>
                <a:ea typeface="微软雅黑" panose="020B0503020204020204" pitchFamily="34" charset="-122"/>
              </a:rPr>
              <a:t> </a:t>
            </a:r>
            <a:r>
              <a:rPr lang="en-US" altLang="zh-CN" sz="2000" kern="0" dirty="0">
                <a:solidFill>
                  <a:srgbClr val="002060"/>
                </a:solidFill>
                <a:latin typeface="微软雅黑" panose="020B0503020204020204" pitchFamily="34" charset="-122"/>
                <a:ea typeface="微软雅黑" panose="020B0503020204020204" pitchFamily="34" charset="-122"/>
              </a:rPr>
              <a:t>—</a:t>
            </a:r>
            <a:r>
              <a:rPr lang="zh-CN" altLang="en-US" sz="2000" kern="0" dirty="0">
                <a:solidFill>
                  <a:srgbClr val="002060"/>
                </a:solidFill>
                <a:latin typeface="微软雅黑" panose="020B0503020204020204" pitchFamily="34" charset="-122"/>
                <a:ea typeface="微软雅黑" panose="020B0503020204020204" pitchFamily="34" charset="-122"/>
              </a:rPr>
              <a:t>面向</a:t>
            </a:r>
            <a:r>
              <a:rPr lang="zh-CN" altLang="en-US" sz="2000" kern="0" dirty="0">
                <a:solidFill>
                  <a:srgbClr val="FF0000"/>
                </a:solidFill>
                <a:latin typeface="微软雅黑" panose="020B0503020204020204" pitchFamily="34" charset="-122"/>
                <a:ea typeface="微软雅黑" panose="020B0503020204020204" pitchFamily="34" charset="-122"/>
              </a:rPr>
              <a:t>训练</a:t>
            </a:r>
            <a:endParaRPr lang="zh-CN" altLang="en-US" sz="2000" kern="0" dirty="0">
              <a:solidFill>
                <a:srgbClr val="FF0000"/>
              </a:solidFill>
              <a:latin typeface="微软雅黑" panose="020B0503020204020204" pitchFamily="34" charset="-122"/>
              <a:ea typeface="微软雅黑" panose="020B0503020204020204" pitchFamily="34" charset="-122"/>
            </a:endParaRPr>
          </a:p>
        </p:txBody>
      </p:sp>
      <p:sp>
        <p:nvSpPr>
          <p:cNvPr id="87" name="内容占位符 2"/>
          <p:cNvSpPr txBox="1"/>
          <p:nvPr/>
        </p:nvSpPr>
        <p:spPr bwMode="auto">
          <a:xfrm>
            <a:off x="2488884" y="2177282"/>
            <a:ext cx="3168352" cy="57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lst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370"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020" indent="-182245" algn="l" defTabSz="739775" rtl="0" eaLnBrk="0" fontAlgn="base" hangingPunct="0">
              <a:lnSpc>
                <a:spcPct val="140000"/>
              </a:lnSpc>
              <a:spcBef>
                <a:spcPct val="0"/>
              </a:spcBef>
              <a:spcAft>
                <a:spcPct val="0"/>
              </a:spcAft>
              <a:defRPr sz="1900">
                <a:solidFill>
                  <a:schemeClr val="tx1"/>
                </a:solidFill>
                <a:latin typeface="+mn-lt"/>
                <a:ea typeface="+mn-ea"/>
              </a:defRPr>
            </a:lvl4pPr>
            <a:lvl5pPr marL="1672590" indent="-182245" algn="l" defTabSz="739775" rtl="0" eaLnBrk="0" fontAlgn="base" hangingPunct="0">
              <a:lnSpc>
                <a:spcPct val="140000"/>
              </a:lnSpc>
              <a:spcBef>
                <a:spcPct val="0"/>
              </a:spcBef>
              <a:spcAft>
                <a:spcPct val="0"/>
              </a:spcAft>
              <a:defRPr sz="1900">
                <a:solidFill>
                  <a:schemeClr val="tx1"/>
                </a:solidFill>
                <a:latin typeface="+mn-lt"/>
                <a:ea typeface="+mn-ea"/>
              </a:defRPr>
            </a:lvl5pPr>
            <a:lvl6pPr marL="2134870" indent="-189865" algn="l" defTabSz="746125" rtl="0" fontAlgn="base">
              <a:lnSpc>
                <a:spcPct val="140000"/>
              </a:lnSpc>
              <a:spcBef>
                <a:spcPct val="0"/>
              </a:spcBef>
              <a:spcAft>
                <a:spcPct val="0"/>
              </a:spcAft>
              <a:defRPr sz="1900">
                <a:solidFill>
                  <a:schemeClr val="tx1"/>
                </a:solidFill>
                <a:latin typeface="+mn-lt"/>
                <a:ea typeface="+mn-ea"/>
              </a:defRPr>
            </a:lvl6pPr>
            <a:lvl7pPr marL="2590800" indent="-189865" algn="l" defTabSz="746125" rtl="0" fontAlgn="base">
              <a:lnSpc>
                <a:spcPct val="140000"/>
              </a:lnSpc>
              <a:spcBef>
                <a:spcPct val="0"/>
              </a:spcBef>
              <a:spcAft>
                <a:spcPct val="0"/>
              </a:spcAft>
              <a:defRPr sz="1900">
                <a:solidFill>
                  <a:schemeClr val="tx1"/>
                </a:solidFill>
                <a:latin typeface="+mn-lt"/>
                <a:ea typeface="+mn-ea"/>
              </a:defRPr>
            </a:lvl7pPr>
            <a:lvl8pPr marL="3047365" indent="-189865" algn="l" defTabSz="746125" rtl="0" fontAlgn="base">
              <a:lnSpc>
                <a:spcPct val="140000"/>
              </a:lnSpc>
              <a:spcBef>
                <a:spcPct val="0"/>
              </a:spcBef>
              <a:spcAft>
                <a:spcPct val="0"/>
              </a:spcAft>
              <a:defRPr sz="1900">
                <a:solidFill>
                  <a:schemeClr val="tx1"/>
                </a:solidFill>
                <a:latin typeface="+mn-lt"/>
                <a:ea typeface="+mn-ea"/>
              </a:defRPr>
            </a:lvl8pPr>
            <a:lvl9pPr marL="3503295" indent="-189865" algn="l" defTabSz="746125"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2000" kern="0" dirty="0">
                <a:solidFill>
                  <a:srgbClr val="002060"/>
                </a:solidFill>
                <a:latin typeface="微软雅黑" panose="020B0503020204020204" pitchFamily="34" charset="-122"/>
                <a:ea typeface="微软雅黑" panose="020B0503020204020204" pitchFamily="34" charset="-122"/>
              </a:rPr>
              <a:t>Ascend 310</a:t>
            </a:r>
            <a:r>
              <a:rPr lang="zh-CN" altLang="en-US" sz="2000" kern="0" dirty="0">
                <a:solidFill>
                  <a:srgbClr val="002060"/>
                </a:solidFill>
                <a:latin typeface="微软雅黑" panose="020B0503020204020204" pitchFamily="34" charset="-122"/>
                <a:ea typeface="微软雅黑" panose="020B0503020204020204" pitchFamily="34" charset="-122"/>
              </a:rPr>
              <a:t> </a:t>
            </a:r>
            <a:r>
              <a:rPr lang="en-US" altLang="zh-CN" sz="2000" kern="0" dirty="0">
                <a:solidFill>
                  <a:srgbClr val="002060"/>
                </a:solidFill>
                <a:latin typeface="微软雅黑" panose="020B0503020204020204" pitchFamily="34" charset="-122"/>
                <a:ea typeface="微软雅黑" panose="020B0503020204020204" pitchFamily="34" charset="-122"/>
              </a:rPr>
              <a:t>—</a:t>
            </a:r>
            <a:r>
              <a:rPr lang="zh-CN" altLang="en-US" sz="2000" kern="0" dirty="0">
                <a:solidFill>
                  <a:srgbClr val="002060"/>
                </a:solidFill>
                <a:latin typeface="微软雅黑" panose="020B0503020204020204" pitchFamily="34" charset="-122"/>
                <a:ea typeface="微软雅黑" panose="020B0503020204020204" pitchFamily="34" charset="-122"/>
              </a:rPr>
              <a:t>面向</a:t>
            </a:r>
            <a:r>
              <a:rPr lang="zh-CN" altLang="en-US" sz="2000" kern="0" dirty="0">
                <a:solidFill>
                  <a:srgbClr val="FF0000"/>
                </a:solidFill>
                <a:latin typeface="微软雅黑" panose="020B0503020204020204" pitchFamily="34" charset="-122"/>
                <a:ea typeface="微软雅黑" panose="020B0503020204020204" pitchFamily="34" charset="-122"/>
              </a:rPr>
              <a:t>推理</a:t>
            </a:r>
            <a:endParaRPr lang="en-US" altLang="zh-CN" sz="2000" kern="0" dirty="0">
              <a:solidFill>
                <a:srgbClr val="002060"/>
              </a:solidFill>
              <a:latin typeface="微软雅黑" panose="020B0503020204020204" pitchFamily="34" charset="-122"/>
              <a:ea typeface="微软雅黑" panose="020B0503020204020204" pitchFamily="34" charset="-122"/>
            </a:endParaRPr>
          </a:p>
          <a:p>
            <a:pPr marL="0" indent="0">
              <a:lnSpc>
                <a:spcPct val="150000"/>
              </a:lnSpc>
            </a:pPr>
            <a:r>
              <a:rPr lang="en-US" altLang="zh-CN" sz="2000" kern="0" dirty="0">
                <a:latin typeface="微软雅黑" panose="020B0503020204020204" pitchFamily="34" charset="-122"/>
                <a:ea typeface="微软雅黑" panose="020B0503020204020204" pitchFamily="34" charset="-122"/>
              </a:rPr>
              <a:t>	</a:t>
            </a:r>
            <a:endParaRPr lang="en-US" altLang="zh-CN" sz="2000" kern="0" dirty="0">
              <a:latin typeface="微软雅黑" panose="020B0503020204020204" pitchFamily="34" charset="-122"/>
              <a:ea typeface="微软雅黑" panose="020B0503020204020204" pitchFamily="34" charset="-122"/>
            </a:endParaRPr>
          </a:p>
        </p:txBody>
      </p:sp>
      <p:sp>
        <p:nvSpPr>
          <p:cNvPr id="59" name="矩形: 圆角 58"/>
          <p:cNvSpPr/>
          <p:nvPr/>
        </p:nvSpPr>
        <p:spPr bwMode="auto">
          <a:xfrm>
            <a:off x="332575" y="1784806"/>
            <a:ext cx="5619409" cy="4308490"/>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矩形: 圆角 59"/>
          <p:cNvSpPr/>
          <p:nvPr/>
        </p:nvSpPr>
        <p:spPr bwMode="auto">
          <a:xfrm>
            <a:off x="6096001" y="1784806"/>
            <a:ext cx="5745198" cy="4308490"/>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Tree>
  </p:cSld>
  <p:clrMapOvr>
    <a:masterClrMapping/>
  </p:clrMapOvr>
  <p:transition advClick="0" advTm="18369"/>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rotWithShape="1">
          <a:blip r:embed="rId1" cstate="screen"/>
          <a:srcRect t="20570" b="25224"/>
          <a:stretch>
            <a:fillRect/>
          </a:stretch>
        </p:blipFill>
        <p:spPr>
          <a:xfrm>
            <a:off x="5504790" y="2552488"/>
            <a:ext cx="1867336" cy="964820"/>
          </a:xfrm>
          <a:prstGeom prst="rect">
            <a:avLst/>
          </a:prstGeom>
        </p:spPr>
      </p:pic>
      <p:sp>
        <p:nvSpPr>
          <p:cNvPr id="64" name="文本框 11"/>
          <p:cNvSpPr txBox="1"/>
          <p:nvPr/>
        </p:nvSpPr>
        <p:spPr>
          <a:xfrm>
            <a:off x="542005" y="2566851"/>
            <a:ext cx="1599668" cy="369332"/>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a:defRPr/>
            </a:pPr>
            <a:r>
              <a:rPr lang="en-US" altLang="zh-CN" sz="2400" kern="0" dirty="0">
                <a:solidFill>
                  <a:srgbClr val="002060"/>
                </a:solidFill>
              </a:rPr>
              <a:t>AI</a:t>
            </a:r>
            <a:r>
              <a:rPr lang="zh-CN" altLang="en-US" sz="2400" kern="0" dirty="0">
                <a:solidFill>
                  <a:srgbClr val="002060"/>
                </a:solidFill>
              </a:rPr>
              <a:t>服务器</a:t>
            </a:r>
            <a:endParaRPr lang="en-US" altLang="zh-CN" sz="2400" dirty="0">
              <a:solidFill>
                <a:srgbClr val="002060"/>
              </a:solidFill>
            </a:endParaRPr>
          </a:p>
        </p:txBody>
      </p:sp>
      <p:sp>
        <p:nvSpPr>
          <p:cNvPr id="65" name="矩形 64"/>
          <p:cNvSpPr/>
          <p:nvPr/>
        </p:nvSpPr>
        <p:spPr>
          <a:xfrm>
            <a:off x="1958420" y="3706491"/>
            <a:ext cx="9467031" cy="367327"/>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noAutofit/>
          </a:bodyPr>
          <a:lstStyle/>
          <a:p>
            <a:pPr algn="ctr"/>
            <a:endParaRPr lang="zh-CN" altLang="en-US" sz="1400">
              <a:solidFill>
                <a:prstClr val="white"/>
              </a:solidFill>
              <a:latin typeface="Arial" panose="020B0604020202020204" pitchFamily="34" charset="0"/>
              <a:cs typeface="Arial" panose="020B0604020202020204" pitchFamily="34" charset="0"/>
            </a:endParaRPr>
          </a:p>
        </p:txBody>
      </p:sp>
      <p:sp>
        <p:nvSpPr>
          <p:cNvPr id="66" name="Freeform 6"/>
          <p:cNvSpPr/>
          <p:nvPr/>
        </p:nvSpPr>
        <p:spPr bwMode="auto">
          <a:xfrm>
            <a:off x="1958421" y="3361453"/>
            <a:ext cx="9467031" cy="322484"/>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380" tIns="45690" rIns="91380" bIns="45690" numCol="1" anchor="t" anchorCtr="0" compatLnSpc="1"/>
          <a:lstStyle/>
          <a:p>
            <a:endParaRPr lang="zh-CN" altLang="en-US" sz="1400">
              <a:solidFill>
                <a:prstClr val="black"/>
              </a:solidFill>
              <a:latin typeface="Arial" panose="020B0604020202020204" pitchFamily="34" charset="0"/>
              <a:cs typeface="Arial" panose="020B0604020202020204" pitchFamily="34" charset="0"/>
            </a:endParaRPr>
          </a:p>
        </p:txBody>
      </p:sp>
      <p:sp>
        <p:nvSpPr>
          <p:cNvPr id="67" name="Rectangle 3"/>
          <p:cNvSpPr/>
          <p:nvPr/>
        </p:nvSpPr>
        <p:spPr bwMode="auto">
          <a:xfrm>
            <a:off x="2351584" y="3750183"/>
            <a:ext cx="2548702" cy="270739"/>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lgn="ctr">
              <a:buClr>
                <a:srgbClr val="CC9900"/>
              </a:buClr>
            </a:pPr>
            <a:r>
              <a:rPr lang="en-US" altLang="zh-CN" sz="1400" b="1" kern="0" dirty="0">
                <a:solidFill>
                  <a:prstClr val="white"/>
                </a:solidFill>
                <a:latin typeface="微软雅黑" panose="020B0503020204020204" pitchFamily="34" charset="-122"/>
                <a:ea typeface="微软雅黑" panose="020B0503020204020204" pitchFamily="34" charset="-122"/>
              </a:rPr>
              <a:t>Atlas 800 AI</a:t>
            </a:r>
            <a:r>
              <a:rPr lang="zh-CN" altLang="en-US" sz="1400" b="1" kern="0" dirty="0">
                <a:solidFill>
                  <a:prstClr val="white"/>
                </a:solidFill>
                <a:latin typeface="微软雅黑" panose="020B0503020204020204" pitchFamily="34" charset="-122"/>
                <a:ea typeface="微软雅黑" panose="020B0503020204020204" pitchFamily="34" charset="-122"/>
              </a:rPr>
              <a:t>服务器</a:t>
            </a:r>
            <a:r>
              <a:rPr lang="en-US" altLang="zh-CN" sz="1400" b="1" kern="0" dirty="0">
                <a:solidFill>
                  <a:prstClr val="white"/>
                </a:solidFill>
                <a:latin typeface="微软雅黑" panose="020B0503020204020204" pitchFamily="34" charset="-122"/>
                <a:ea typeface="微软雅黑" panose="020B0503020204020204" pitchFamily="34" charset="-122"/>
              </a:rPr>
              <a:t>(</a:t>
            </a:r>
            <a:r>
              <a:rPr lang="zh-CN" altLang="en-US" sz="1400" b="1" kern="0" dirty="0">
                <a:solidFill>
                  <a:prstClr val="white"/>
                </a:solidFill>
                <a:latin typeface="微软雅黑" panose="020B0503020204020204" pitchFamily="34" charset="-122"/>
                <a:ea typeface="微软雅黑" panose="020B0503020204020204" pitchFamily="34" charset="-122"/>
              </a:rPr>
              <a:t>推理平台</a:t>
            </a:r>
            <a:r>
              <a:rPr lang="en-US" altLang="zh-CN" sz="1400" b="1" kern="0" dirty="0">
                <a:solidFill>
                  <a:prstClr val="white"/>
                </a:solidFill>
                <a:latin typeface="微软雅黑" panose="020B0503020204020204" pitchFamily="34" charset="-122"/>
                <a:ea typeface="微软雅黑" panose="020B0503020204020204" pitchFamily="34" charset="-122"/>
              </a:rPr>
              <a:t>)</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sp>
        <p:nvSpPr>
          <p:cNvPr id="68" name="Rectangle 3"/>
          <p:cNvSpPr/>
          <p:nvPr/>
        </p:nvSpPr>
        <p:spPr bwMode="auto">
          <a:xfrm>
            <a:off x="8718024" y="3760959"/>
            <a:ext cx="1859845" cy="270739"/>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lgn="ctr">
              <a:buClr>
                <a:srgbClr val="CC9900"/>
              </a:buClr>
            </a:pPr>
            <a:r>
              <a:rPr lang="en-US" altLang="zh-CN" sz="1400" b="1" kern="0">
                <a:solidFill>
                  <a:prstClr val="white"/>
                </a:solidFill>
                <a:latin typeface="微软雅黑" panose="020B0503020204020204" pitchFamily="34" charset="-122"/>
                <a:ea typeface="微软雅黑" panose="020B0503020204020204" pitchFamily="34" charset="-122"/>
              </a:rPr>
              <a:t>Atlas 900 AI</a:t>
            </a:r>
            <a:r>
              <a:rPr lang="zh-CN" altLang="en-US" sz="1400" b="1" kern="0">
                <a:solidFill>
                  <a:prstClr val="white"/>
                </a:solidFill>
                <a:latin typeface="微软雅黑" panose="020B0503020204020204" pitchFamily="34" charset="-122"/>
                <a:ea typeface="微软雅黑" panose="020B0503020204020204" pitchFamily="34" charset="-122"/>
              </a:rPr>
              <a:t>训练集群</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5691" y="2141051"/>
            <a:ext cx="3291533" cy="1851488"/>
          </a:xfrm>
          <a:prstGeom prst="rect">
            <a:avLst/>
          </a:prstGeom>
        </p:spPr>
      </p:pic>
      <p:pic>
        <p:nvPicPr>
          <p:cNvPr id="61" name="图片 60" descr="图片包含 电子产品&#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63524" t="58040" r="5501" b="13154"/>
          <a:stretch>
            <a:fillRect/>
          </a:stretch>
        </p:blipFill>
        <p:spPr>
          <a:xfrm>
            <a:off x="2713000" y="2765501"/>
            <a:ext cx="1961820" cy="678111"/>
          </a:xfrm>
          <a:prstGeom prst="rect">
            <a:avLst/>
          </a:prstGeom>
          <a:effectLst>
            <a:outerShdw blurRad="50800" dist="38100" dir="5400000" algn="tr" rotWithShape="0">
              <a:prstClr val="black">
                <a:alpha val="24000"/>
              </a:prstClr>
            </a:outerShdw>
          </a:effectLst>
        </p:spPr>
      </p:pic>
      <p:sp>
        <p:nvSpPr>
          <p:cNvPr id="62" name="Rectangle 3"/>
          <p:cNvSpPr/>
          <p:nvPr/>
        </p:nvSpPr>
        <p:spPr bwMode="auto">
          <a:xfrm>
            <a:off x="5293453" y="3747053"/>
            <a:ext cx="2492238" cy="270739"/>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lgn="ctr">
              <a:buClr>
                <a:srgbClr val="CC9900"/>
              </a:buClr>
            </a:pPr>
            <a:r>
              <a:rPr lang="en-US" altLang="zh-CN" sz="1400" b="1" kern="0" dirty="0">
                <a:solidFill>
                  <a:prstClr val="white"/>
                </a:solidFill>
                <a:latin typeface="微软雅黑" panose="020B0503020204020204" pitchFamily="34" charset="-122"/>
                <a:ea typeface="微软雅黑" panose="020B0503020204020204" pitchFamily="34" charset="-122"/>
              </a:rPr>
              <a:t>Atlas 800 AI</a:t>
            </a:r>
            <a:r>
              <a:rPr lang="zh-CN" altLang="en-US" sz="1400" b="1" kern="0" dirty="0">
                <a:solidFill>
                  <a:prstClr val="white"/>
                </a:solidFill>
                <a:latin typeface="微软雅黑" panose="020B0503020204020204" pitchFamily="34" charset="-122"/>
                <a:ea typeface="微软雅黑" panose="020B0503020204020204" pitchFamily="34" charset="-122"/>
              </a:rPr>
              <a:t>服务器</a:t>
            </a:r>
            <a:r>
              <a:rPr lang="en-US" altLang="zh-CN" sz="1400" b="1" kern="0" dirty="0">
                <a:solidFill>
                  <a:prstClr val="white"/>
                </a:solidFill>
                <a:latin typeface="微软雅黑" panose="020B0503020204020204" pitchFamily="34" charset="-122"/>
                <a:ea typeface="微软雅黑" panose="020B0503020204020204" pitchFamily="34" charset="-122"/>
              </a:rPr>
              <a:t>(</a:t>
            </a:r>
            <a:r>
              <a:rPr lang="zh-CN" altLang="en-US" sz="1400" b="1" kern="0" dirty="0">
                <a:solidFill>
                  <a:prstClr val="white"/>
                </a:solidFill>
                <a:latin typeface="微软雅黑" panose="020B0503020204020204" pitchFamily="34" charset="-122"/>
                <a:ea typeface="微软雅黑" panose="020B0503020204020204" pitchFamily="34" charset="-122"/>
              </a:rPr>
              <a:t>训练平台</a:t>
            </a:r>
            <a:r>
              <a:rPr lang="en-US" altLang="zh-CN" sz="1400" b="1" kern="0" dirty="0">
                <a:solidFill>
                  <a:prstClr val="white"/>
                </a:solidFill>
                <a:latin typeface="微软雅黑" panose="020B0503020204020204" pitchFamily="34" charset="-122"/>
                <a:ea typeface="微软雅黑" panose="020B0503020204020204" pitchFamily="34" charset="-122"/>
              </a:rPr>
              <a:t>)</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253906" y="1509298"/>
            <a:ext cx="1185611" cy="437967"/>
            <a:chOff x="1588286" y="5651733"/>
            <a:chExt cx="1186074" cy="438138"/>
          </a:xfrm>
        </p:grpSpPr>
        <p:sp>
          <p:nvSpPr>
            <p:cNvPr id="70" name="文本框 69"/>
            <p:cNvSpPr txBox="1"/>
            <p:nvPr/>
          </p:nvSpPr>
          <p:spPr>
            <a:xfrm>
              <a:off x="2040775" y="5739997"/>
              <a:ext cx="733585" cy="261610"/>
            </a:xfrm>
            <a:prstGeom prst="rect">
              <a:avLst/>
            </a:prstGeom>
            <a:noFill/>
          </p:spPr>
          <p:txBody>
            <a:bodyPr wrap="square" rtlCol="0">
              <a:spAutoFit/>
            </a:bodyPr>
            <a:lstStyle/>
            <a:p>
              <a:pPr defTabSz="154940">
                <a:defRPr/>
              </a:pPr>
              <a:r>
                <a:rPr lang="zh-CN" altLang="en-US" sz="1100" b="1" kern="0"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昇腾</a:t>
              </a:r>
              <a:r>
                <a:rPr lang="en-US" altLang="zh-CN" sz="1100" b="1" kern="0"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310</a:t>
              </a:r>
              <a:endParaRPr lang="en-US" altLang="zh-CN" sz="11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Impact" panose="020B0806030902050204"/>
              </a:endParaRPr>
            </a:p>
          </p:txBody>
        </p:sp>
        <p:pic>
          <p:nvPicPr>
            <p:cNvPr id="71" name="图片 70"/>
            <p:cNvPicPr>
              <a:picLocks noChangeAspect="1"/>
            </p:cNvPicPr>
            <p:nvPr/>
          </p:nvPicPr>
          <p:blipFill>
            <a:blip r:embed="rId4"/>
            <a:stretch>
              <a:fillRect/>
            </a:stretch>
          </p:blipFill>
          <p:spPr>
            <a:xfrm>
              <a:off x="1588286" y="5651733"/>
              <a:ext cx="429058" cy="438138"/>
            </a:xfrm>
            <a:prstGeom prst="rect">
              <a:avLst/>
            </a:prstGeom>
          </p:spPr>
        </p:pic>
      </p:grpSp>
      <p:grpSp>
        <p:nvGrpSpPr>
          <p:cNvPr id="72" name="组合 71"/>
          <p:cNvGrpSpPr/>
          <p:nvPr/>
        </p:nvGrpSpPr>
        <p:grpSpPr>
          <a:xfrm>
            <a:off x="5779149" y="1505135"/>
            <a:ext cx="1234833" cy="468343"/>
            <a:chOff x="3779422" y="5605520"/>
            <a:chExt cx="1235315" cy="468526"/>
          </a:xfrm>
        </p:grpSpPr>
        <p:sp>
          <p:nvSpPr>
            <p:cNvPr id="73" name="文本框 72"/>
            <p:cNvSpPr txBox="1"/>
            <p:nvPr/>
          </p:nvSpPr>
          <p:spPr>
            <a:xfrm>
              <a:off x="4228325" y="5735997"/>
              <a:ext cx="786412" cy="261610"/>
            </a:xfrm>
            <a:prstGeom prst="rect">
              <a:avLst/>
            </a:prstGeom>
            <a:noFill/>
          </p:spPr>
          <p:txBody>
            <a:bodyPr wrap="square" rtlCol="0">
              <a:spAutoFit/>
            </a:bodyPr>
            <a:lstStyle/>
            <a:p>
              <a:pPr defTabSz="154940">
                <a:defRPr/>
              </a:pPr>
              <a:r>
                <a:rPr lang="zh-CN" altLang="en-US" sz="1100" b="1" kern="0"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昇</a:t>
              </a:r>
              <a:r>
                <a:rPr lang="zh-CN" altLang="en-US" sz="11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腾</a:t>
              </a:r>
              <a:r>
                <a:rPr lang="en-US" altLang="zh-CN" sz="11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910</a:t>
              </a:r>
              <a:endParaRPr lang="en-US" altLang="zh-CN" sz="11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Impact" panose="020B0806030902050204"/>
              </a:endParaRPr>
            </a:p>
          </p:txBody>
        </p:sp>
        <p:pic>
          <p:nvPicPr>
            <p:cNvPr id="74" name="图片 73"/>
            <p:cNvPicPr>
              <a:picLocks noChangeAspect="1"/>
            </p:cNvPicPr>
            <p:nvPr/>
          </p:nvPicPr>
          <p:blipFill>
            <a:blip r:embed="rId5"/>
            <a:stretch>
              <a:fillRect/>
            </a:stretch>
          </p:blipFill>
          <p:spPr>
            <a:xfrm>
              <a:off x="3779422" y="5605520"/>
              <a:ext cx="428400" cy="468526"/>
            </a:xfrm>
            <a:prstGeom prst="rect">
              <a:avLst/>
            </a:prstGeom>
          </p:spPr>
        </p:pic>
      </p:grpSp>
      <p:pic>
        <p:nvPicPr>
          <p:cNvPr id="75" name="Picture 19" descr="\\Bchief-sever180\共享\华为\2016\6月\D-201606417-金融营销材料设计-刘泉\文件\link\组 26.png"/>
          <p:cNvPicPr>
            <a:picLocks noChangeAspect="1" noChangeArrowheads="1"/>
          </p:cNvPicPr>
          <p:nvPr/>
        </p:nvPicPr>
        <p:blipFill>
          <a:blip r:embed="rId6" cstate="print">
            <a:duotone>
              <a:srgbClr val="ED7D31">
                <a:shade val="45000"/>
                <a:satMod val="135000"/>
              </a:srgbClr>
              <a:prstClr val="white"/>
            </a:duotone>
          </a:blip>
          <a:srcRect/>
          <a:stretch>
            <a:fillRect/>
          </a:stretch>
        </p:blipFill>
        <p:spPr bwMode="auto">
          <a:xfrm rot="10800000">
            <a:off x="2636244" y="1551817"/>
            <a:ext cx="7253439" cy="365485"/>
          </a:xfrm>
          <a:prstGeom prst="rect">
            <a:avLst/>
          </a:prstGeom>
          <a:noFill/>
        </p:spPr>
      </p:pic>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2262" y="2149523"/>
            <a:ext cx="848532" cy="477300"/>
          </a:xfrm>
          <a:prstGeom prst="rect">
            <a:avLst/>
          </a:prstGeom>
        </p:spPr>
      </p:pic>
      <p:sp>
        <p:nvSpPr>
          <p:cNvPr id="77" name="矩形 76"/>
          <p:cNvSpPr/>
          <p:nvPr/>
        </p:nvSpPr>
        <p:spPr>
          <a:xfrm>
            <a:off x="3381229" y="2218159"/>
            <a:ext cx="632948" cy="316369"/>
          </a:xfrm>
          <a:prstGeom prst="rect">
            <a:avLst/>
          </a:prstGeom>
        </p:spPr>
        <p:txBody>
          <a:bodyPr wrap="square">
            <a:spAutoFit/>
          </a:bodyPr>
          <a:lstStyle/>
          <a:p>
            <a:pPr algn="ctr">
              <a:lnSpc>
                <a:spcPct val="150000"/>
              </a:lnSpc>
            </a:pPr>
            <a:r>
              <a:rPr lang="en-US" altLang="zh-CN" sz="1100" b="1" dirty="0">
                <a:solidFill>
                  <a:schemeClr val="tx1"/>
                </a:solidFill>
                <a:latin typeface="微软雅黑" panose="020B0503020204020204" pitchFamily="34" charset="-122"/>
                <a:ea typeface="微软雅黑" panose="020B0503020204020204" pitchFamily="34" charset="-122"/>
              </a:rPr>
              <a:t>X 8  + </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grpSp>
        <p:nvGrpSpPr>
          <p:cNvPr id="78" name="组合 77"/>
          <p:cNvGrpSpPr/>
          <p:nvPr/>
        </p:nvGrpSpPr>
        <p:grpSpPr>
          <a:xfrm>
            <a:off x="7192312" y="1505135"/>
            <a:ext cx="1728266" cy="442130"/>
            <a:chOff x="7261793" y="786290"/>
            <a:chExt cx="1728941" cy="442303"/>
          </a:xfrm>
        </p:grpSpPr>
        <p:grpSp>
          <p:nvGrpSpPr>
            <p:cNvPr id="79" name="组合 78"/>
            <p:cNvGrpSpPr/>
            <p:nvPr/>
          </p:nvGrpSpPr>
          <p:grpSpPr>
            <a:xfrm>
              <a:off x="7261793" y="786290"/>
              <a:ext cx="410284" cy="442303"/>
              <a:chOff x="3681925" y="3288151"/>
              <a:chExt cx="775400" cy="823096"/>
            </a:xfrm>
          </p:grpSpPr>
          <p:pic>
            <p:nvPicPr>
              <p:cNvPr id="81" name="image60.tif" descr="image60.tif"/>
              <p:cNvPicPr>
                <a:picLocks noChangeAspect="1"/>
              </p:cNvPicPr>
              <p:nvPr/>
            </p:nvPicPr>
            <p:blipFill>
              <a:blip r:embed="rId8"/>
              <a:srcRect t="81" b="81"/>
              <a:stretch>
                <a:fillRect/>
              </a:stretch>
            </p:blipFill>
            <p:spPr>
              <a:xfrm>
                <a:off x="3681925" y="3288151"/>
                <a:ext cx="775400" cy="823096"/>
              </a:xfrm>
              <a:prstGeom prst="rect">
                <a:avLst/>
              </a:prstGeom>
              <a:ln w="3175">
                <a:miter lim="400000"/>
                <a:headEnd/>
                <a:tailEnd/>
              </a:ln>
            </p:spPr>
          </p:pic>
          <p:pic>
            <p:nvPicPr>
              <p:cNvPr id="82" name="图片 81"/>
              <p:cNvPicPr>
                <a:picLocks noChangeAspect="1"/>
              </p:cNvPicPr>
              <p:nvPr/>
            </p:nvPicPr>
            <p:blipFill>
              <a:blip r:embed="rId9"/>
              <a:stretch>
                <a:fillRect/>
              </a:stretch>
            </p:blipFill>
            <p:spPr>
              <a:xfrm>
                <a:off x="3776518" y="3698197"/>
                <a:ext cx="449655" cy="190166"/>
              </a:xfrm>
              <a:prstGeom prst="rect">
                <a:avLst/>
              </a:prstGeom>
            </p:spPr>
          </p:pic>
          <p:pic>
            <p:nvPicPr>
              <p:cNvPr id="83" name="图片 82"/>
              <p:cNvPicPr>
                <a:picLocks noChangeAspect="1"/>
              </p:cNvPicPr>
              <p:nvPr/>
            </p:nvPicPr>
            <p:blipFill>
              <a:blip r:embed="rId9"/>
              <a:stretch>
                <a:fillRect/>
              </a:stretch>
            </p:blipFill>
            <p:spPr>
              <a:xfrm>
                <a:off x="3872605" y="3513407"/>
                <a:ext cx="469624" cy="190166"/>
              </a:xfrm>
              <a:prstGeom prst="rect">
                <a:avLst/>
              </a:prstGeom>
            </p:spPr>
          </p:pic>
          <p:pic>
            <p:nvPicPr>
              <p:cNvPr id="84" name="图片 83"/>
              <p:cNvPicPr>
                <a:picLocks noChangeAspect="1"/>
              </p:cNvPicPr>
              <p:nvPr/>
            </p:nvPicPr>
            <p:blipFill rotWithShape="1">
              <a:blip r:embed="rId10" cstate="hqprint">
                <a:extLst>
                  <a:ext uri="{28A0092B-C50C-407E-A947-70E740481C1C}">
                    <a14:useLocalDpi xmlns:a14="http://schemas.microsoft.com/office/drawing/2010/main" val="0"/>
                  </a:ext>
                </a:extLst>
              </a:blip>
              <a:srcRect l="27519" t="17314" r="29624" b="33907"/>
              <a:stretch>
                <a:fillRect/>
              </a:stretch>
            </p:blipFill>
            <p:spPr>
              <a:xfrm>
                <a:off x="3797979" y="3467683"/>
                <a:ext cx="640207" cy="412665"/>
              </a:xfrm>
              <a:prstGeom prst="rect">
                <a:avLst/>
              </a:prstGeom>
            </p:spPr>
          </p:pic>
        </p:grpSp>
        <p:sp>
          <p:nvSpPr>
            <p:cNvPr id="80" name="文本框 79"/>
            <p:cNvSpPr txBox="1"/>
            <p:nvPr/>
          </p:nvSpPr>
          <p:spPr>
            <a:xfrm>
              <a:off x="7739799" y="916768"/>
              <a:ext cx="1250935" cy="261610"/>
            </a:xfrm>
            <a:prstGeom prst="rect">
              <a:avLst/>
            </a:prstGeom>
            <a:noFill/>
          </p:spPr>
          <p:txBody>
            <a:bodyPr wrap="square" rtlCol="0">
              <a:spAutoFit/>
            </a:bodyPr>
            <a:lstStyle/>
            <a:p>
              <a:pPr defTabSz="154940">
                <a:defRPr/>
              </a:pPr>
              <a:r>
                <a:rPr lang="zh-CN" altLang="en-US" sz="11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鲲鹏</a:t>
              </a:r>
              <a:r>
                <a:rPr lang="en-US" altLang="zh-CN" sz="11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920  or x86</a:t>
              </a:r>
              <a:endParaRPr lang="en-US" altLang="zh-CN" sz="11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Impact" panose="020B0806030902050204"/>
              </a:endParaRPr>
            </a:p>
          </p:txBody>
        </p:sp>
      </p:grpSp>
      <p:grpSp>
        <p:nvGrpSpPr>
          <p:cNvPr id="133" name="组合 132"/>
          <p:cNvGrpSpPr/>
          <p:nvPr/>
        </p:nvGrpSpPr>
        <p:grpSpPr>
          <a:xfrm>
            <a:off x="2693319" y="4493758"/>
            <a:ext cx="467818" cy="425159"/>
            <a:chOff x="1535730" y="1749432"/>
            <a:chExt cx="887398" cy="885257"/>
          </a:xfrm>
        </p:grpSpPr>
        <p:sp>
          <p:nvSpPr>
            <p:cNvPr id="138" name="椭圆 137"/>
            <p:cNvSpPr/>
            <p:nvPr/>
          </p:nvSpPr>
          <p:spPr>
            <a:xfrm>
              <a:off x="1535730" y="1749432"/>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8565">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39" name="成组"/>
            <p:cNvGrpSpPr/>
            <p:nvPr/>
          </p:nvGrpSpPr>
          <p:grpSpPr>
            <a:xfrm>
              <a:off x="1772932" y="1923883"/>
              <a:ext cx="412993" cy="503269"/>
              <a:chOff x="0" y="0"/>
              <a:chExt cx="1109711" cy="1387138"/>
            </a:xfrm>
            <a:solidFill>
              <a:srgbClr val="C00000"/>
            </a:solidFill>
          </p:grpSpPr>
          <p:sp>
            <p:nvSpPr>
              <p:cNvPr id="140" name="椭圆形"/>
              <p:cNvSpPr/>
              <p:nvPr/>
            </p:nvSpPr>
            <p:spPr>
              <a:xfrm>
                <a:off x="964034" y="764428"/>
                <a:ext cx="145678" cy="150312"/>
              </a:xfrm>
              <a:prstGeom prst="ellipse">
                <a:avLst/>
              </a:pr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1" name="圆形"/>
              <p:cNvSpPr/>
              <p:nvPr/>
            </p:nvSpPr>
            <p:spPr>
              <a:xfrm>
                <a:off x="964034" y="992038"/>
                <a:ext cx="145678" cy="146015"/>
              </a:xfrm>
              <a:prstGeom prst="ellipse">
                <a:avLst/>
              </a:pr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2" name="形状"/>
              <p:cNvSpPr/>
              <p:nvPr/>
            </p:nvSpPr>
            <p:spPr>
              <a:xfrm>
                <a:off x="-1" y="193253"/>
                <a:ext cx="415609" cy="1193884"/>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cubicBezTo>
                      <a:pt x="1705" y="21600"/>
                      <a:pt x="1705" y="21600"/>
                      <a:pt x="1705" y="21600"/>
                    </a:cubicBezTo>
                    <a:cubicBezTo>
                      <a:pt x="758" y="21600"/>
                      <a:pt x="0" y="21337"/>
                      <a:pt x="0" y="21007"/>
                    </a:cubicBezTo>
                    <a:cubicBezTo>
                      <a:pt x="0" y="7573"/>
                      <a:pt x="0" y="7573"/>
                      <a:pt x="0" y="7573"/>
                    </a:cubicBezTo>
                    <a:cubicBezTo>
                      <a:pt x="0" y="7310"/>
                      <a:pt x="758" y="6980"/>
                      <a:pt x="1705" y="6980"/>
                    </a:cubicBezTo>
                    <a:cubicBezTo>
                      <a:pt x="2842" y="6980"/>
                      <a:pt x="2842" y="6980"/>
                      <a:pt x="2842" y="6980"/>
                    </a:cubicBezTo>
                    <a:cubicBezTo>
                      <a:pt x="2842" y="3293"/>
                      <a:pt x="2842" y="3293"/>
                      <a:pt x="2842" y="3293"/>
                    </a:cubicBezTo>
                    <a:cubicBezTo>
                      <a:pt x="2842" y="3029"/>
                      <a:pt x="3600" y="2700"/>
                      <a:pt x="4547" y="2700"/>
                    </a:cubicBezTo>
                    <a:cubicBezTo>
                      <a:pt x="6442" y="2700"/>
                      <a:pt x="6442" y="2700"/>
                      <a:pt x="6442" y="2700"/>
                    </a:cubicBezTo>
                    <a:cubicBezTo>
                      <a:pt x="6442" y="593"/>
                      <a:pt x="6442" y="593"/>
                      <a:pt x="6442" y="593"/>
                    </a:cubicBezTo>
                    <a:cubicBezTo>
                      <a:pt x="6442" y="263"/>
                      <a:pt x="7200" y="0"/>
                      <a:pt x="8147" y="0"/>
                    </a:cubicBezTo>
                    <a:cubicBezTo>
                      <a:pt x="14589" y="0"/>
                      <a:pt x="14589" y="0"/>
                      <a:pt x="14589" y="0"/>
                    </a:cubicBezTo>
                    <a:cubicBezTo>
                      <a:pt x="15537" y="0"/>
                      <a:pt x="16295" y="263"/>
                      <a:pt x="16295" y="593"/>
                    </a:cubicBezTo>
                    <a:cubicBezTo>
                      <a:pt x="16295" y="2700"/>
                      <a:pt x="16295" y="2700"/>
                      <a:pt x="16295" y="2700"/>
                    </a:cubicBezTo>
                    <a:cubicBezTo>
                      <a:pt x="19895" y="2700"/>
                      <a:pt x="19895" y="2700"/>
                      <a:pt x="19895" y="2700"/>
                    </a:cubicBezTo>
                    <a:cubicBezTo>
                      <a:pt x="20842" y="2700"/>
                      <a:pt x="21600" y="3029"/>
                      <a:pt x="21600" y="3293"/>
                    </a:cubicBezTo>
                    <a:cubicBezTo>
                      <a:pt x="21600" y="13171"/>
                      <a:pt x="21600" y="13171"/>
                      <a:pt x="21600" y="13171"/>
                    </a:cubicBezTo>
                    <a:cubicBezTo>
                      <a:pt x="21600" y="13500"/>
                      <a:pt x="20842" y="13763"/>
                      <a:pt x="19895" y="13763"/>
                    </a:cubicBezTo>
                    <a:cubicBezTo>
                      <a:pt x="18947" y="13763"/>
                      <a:pt x="18189" y="13500"/>
                      <a:pt x="18189" y="13171"/>
                    </a:cubicBezTo>
                    <a:cubicBezTo>
                      <a:pt x="18189" y="3885"/>
                      <a:pt x="18189" y="3885"/>
                      <a:pt x="18189" y="3885"/>
                    </a:cubicBezTo>
                    <a:cubicBezTo>
                      <a:pt x="14589" y="3885"/>
                      <a:pt x="14589" y="3885"/>
                      <a:pt x="14589" y="3885"/>
                    </a:cubicBezTo>
                    <a:cubicBezTo>
                      <a:pt x="13642" y="3885"/>
                      <a:pt x="12884" y="3622"/>
                      <a:pt x="12884" y="3293"/>
                    </a:cubicBezTo>
                    <a:cubicBezTo>
                      <a:pt x="12884" y="1185"/>
                      <a:pt x="12884" y="1185"/>
                      <a:pt x="12884" y="1185"/>
                    </a:cubicBezTo>
                    <a:cubicBezTo>
                      <a:pt x="9853" y="1185"/>
                      <a:pt x="9853" y="1185"/>
                      <a:pt x="9853" y="1185"/>
                    </a:cubicBezTo>
                    <a:cubicBezTo>
                      <a:pt x="9853" y="3293"/>
                      <a:pt x="9853" y="3293"/>
                      <a:pt x="9853" y="3293"/>
                    </a:cubicBezTo>
                    <a:cubicBezTo>
                      <a:pt x="9853" y="3622"/>
                      <a:pt x="9095" y="3885"/>
                      <a:pt x="8147" y="3885"/>
                    </a:cubicBezTo>
                    <a:cubicBezTo>
                      <a:pt x="6253" y="3885"/>
                      <a:pt x="6253" y="3885"/>
                      <a:pt x="6253" y="3885"/>
                    </a:cubicBezTo>
                    <a:cubicBezTo>
                      <a:pt x="6253" y="7573"/>
                      <a:pt x="6253" y="7573"/>
                      <a:pt x="6253" y="7573"/>
                    </a:cubicBezTo>
                    <a:cubicBezTo>
                      <a:pt x="6253" y="7902"/>
                      <a:pt x="5495" y="8166"/>
                      <a:pt x="4547" y="8166"/>
                    </a:cubicBezTo>
                    <a:cubicBezTo>
                      <a:pt x="3411" y="8166"/>
                      <a:pt x="3411" y="8166"/>
                      <a:pt x="3411" y="8166"/>
                    </a:cubicBezTo>
                    <a:cubicBezTo>
                      <a:pt x="3411" y="20415"/>
                      <a:pt x="3411" y="20415"/>
                      <a:pt x="3411" y="20415"/>
                    </a:cubicBezTo>
                    <a:cubicBezTo>
                      <a:pt x="18189" y="20415"/>
                      <a:pt x="18189" y="20415"/>
                      <a:pt x="18189" y="20415"/>
                    </a:cubicBezTo>
                    <a:cubicBezTo>
                      <a:pt x="18189" y="16859"/>
                      <a:pt x="18189" y="16859"/>
                      <a:pt x="18189" y="16859"/>
                    </a:cubicBezTo>
                    <a:cubicBezTo>
                      <a:pt x="18189" y="16529"/>
                      <a:pt x="18947" y="16266"/>
                      <a:pt x="19895" y="16266"/>
                    </a:cubicBezTo>
                    <a:cubicBezTo>
                      <a:pt x="20842" y="16266"/>
                      <a:pt x="21600" y="16529"/>
                      <a:pt x="21600" y="16859"/>
                    </a:cubicBezTo>
                    <a:cubicBezTo>
                      <a:pt x="21600" y="21007"/>
                      <a:pt x="21600" y="21007"/>
                      <a:pt x="21600" y="21007"/>
                    </a:cubicBezTo>
                    <a:cubicBezTo>
                      <a:pt x="21600" y="21337"/>
                      <a:pt x="20842" y="21600"/>
                      <a:pt x="19895"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3" name="形状"/>
              <p:cNvSpPr/>
              <p:nvPr/>
            </p:nvSpPr>
            <p:spPr>
              <a:xfrm>
                <a:off x="351461" y="0"/>
                <a:ext cx="398344" cy="919033"/>
              </a:xfrm>
              <a:custGeom>
                <a:avLst/>
                <a:gdLst/>
                <a:ahLst/>
                <a:cxnLst>
                  <a:cxn ang="0">
                    <a:pos x="wd2" y="hd2"/>
                  </a:cxn>
                  <a:cxn ang="5400000">
                    <a:pos x="wd2" y="hd2"/>
                  </a:cxn>
                  <a:cxn ang="10800000">
                    <a:pos x="wd2" y="hd2"/>
                  </a:cxn>
                  <a:cxn ang="16200000">
                    <a:pos x="wd2" y="hd2"/>
                  </a:cxn>
                </a:cxnLst>
                <a:rect l="0" t="0" r="r" b="b"/>
                <a:pathLst>
                  <a:path w="21363" h="21600" extrusionOk="0">
                    <a:moveTo>
                      <a:pt x="19612" y="21600"/>
                    </a:moveTo>
                    <a:cubicBezTo>
                      <a:pt x="18833" y="21600"/>
                      <a:pt x="18249" y="21429"/>
                      <a:pt x="18055" y="21171"/>
                    </a:cubicBezTo>
                    <a:cubicBezTo>
                      <a:pt x="152" y="5400"/>
                      <a:pt x="152" y="5400"/>
                      <a:pt x="152" y="5400"/>
                    </a:cubicBezTo>
                    <a:cubicBezTo>
                      <a:pt x="-237" y="5057"/>
                      <a:pt x="152" y="4543"/>
                      <a:pt x="931" y="4371"/>
                    </a:cubicBezTo>
                    <a:cubicBezTo>
                      <a:pt x="1904" y="4200"/>
                      <a:pt x="2877" y="4371"/>
                      <a:pt x="3460" y="4714"/>
                    </a:cubicBezTo>
                    <a:cubicBezTo>
                      <a:pt x="17860" y="17571"/>
                      <a:pt x="17860" y="17571"/>
                      <a:pt x="17860" y="17571"/>
                    </a:cubicBezTo>
                    <a:cubicBezTo>
                      <a:pt x="17860" y="771"/>
                      <a:pt x="17860" y="771"/>
                      <a:pt x="17860" y="771"/>
                    </a:cubicBezTo>
                    <a:cubicBezTo>
                      <a:pt x="17860" y="343"/>
                      <a:pt x="18639" y="0"/>
                      <a:pt x="19612" y="0"/>
                    </a:cubicBezTo>
                    <a:cubicBezTo>
                      <a:pt x="20585" y="0"/>
                      <a:pt x="21363" y="343"/>
                      <a:pt x="21363" y="771"/>
                    </a:cubicBezTo>
                    <a:cubicBezTo>
                      <a:pt x="21363" y="20829"/>
                      <a:pt x="21363" y="20829"/>
                      <a:pt x="21363" y="20829"/>
                    </a:cubicBezTo>
                    <a:cubicBezTo>
                      <a:pt x="21363" y="21171"/>
                      <a:pt x="20779" y="21514"/>
                      <a:pt x="20001" y="21600"/>
                    </a:cubicBezTo>
                    <a:cubicBezTo>
                      <a:pt x="19806" y="21600"/>
                      <a:pt x="19806" y="21600"/>
                      <a:pt x="19612"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4" name="形状"/>
              <p:cNvSpPr/>
              <p:nvPr/>
            </p:nvSpPr>
            <p:spPr>
              <a:xfrm>
                <a:off x="188522" y="12882"/>
                <a:ext cx="64271" cy="2447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310"/>
                      <a:pt x="0" y="18699"/>
                    </a:cubicBezTo>
                    <a:cubicBezTo>
                      <a:pt x="0" y="2901"/>
                      <a:pt x="0" y="2901"/>
                      <a:pt x="0" y="2901"/>
                    </a:cubicBezTo>
                    <a:cubicBezTo>
                      <a:pt x="0" y="1290"/>
                      <a:pt x="4800" y="0"/>
                      <a:pt x="10800" y="0"/>
                    </a:cubicBezTo>
                    <a:cubicBezTo>
                      <a:pt x="16800" y="0"/>
                      <a:pt x="21600" y="1290"/>
                      <a:pt x="21600" y="2901"/>
                    </a:cubicBezTo>
                    <a:cubicBezTo>
                      <a:pt x="21600" y="18699"/>
                      <a:pt x="21600" y="18699"/>
                      <a:pt x="21600" y="18699"/>
                    </a:cubicBezTo>
                    <a:cubicBezTo>
                      <a:pt x="21600" y="20310"/>
                      <a:pt x="16800" y="21600"/>
                      <a:pt x="10800"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5" name="形状"/>
              <p:cNvSpPr/>
              <p:nvPr/>
            </p:nvSpPr>
            <p:spPr>
              <a:xfrm>
                <a:off x="64267" y="607658"/>
                <a:ext cx="1027059" cy="779479"/>
              </a:xfrm>
              <a:custGeom>
                <a:avLst/>
                <a:gdLst/>
                <a:ahLst/>
                <a:cxnLst>
                  <a:cxn ang="0">
                    <a:pos x="wd2" y="hd2"/>
                  </a:cxn>
                  <a:cxn ang="5400000">
                    <a:pos x="wd2" y="hd2"/>
                  </a:cxn>
                  <a:cxn ang="10800000">
                    <a:pos x="wd2" y="hd2"/>
                  </a:cxn>
                  <a:cxn ang="16200000">
                    <a:pos x="wd2" y="hd2"/>
                  </a:cxn>
                </a:cxnLst>
                <a:rect l="0" t="0" r="r" b="b"/>
                <a:pathLst>
                  <a:path w="21574" h="21541" extrusionOk="0">
                    <a:moveTo>
                      <a:pt x="20913" y="21541"/>
                    </a:moveTo>
                    <a:cubicBezTo>
                      <a:pt x="15876" y="21541"/>
                      <a:pt x="15876" y="21541"/>
                      <a:pt x="15876" y="21541"/>
                    </a:cubicBezTo>
                    <a:cubicBezTo>
                      <a:pt x="15647" y="21541"/>
                      <a:pt x="15418" y="21340"/>
                      <a:pt x="15265" y="21039"/>
                    </a:cubicBezTo>
                    <a:cubicBezTo>
                      <a:pt x="15265" y="20938"/>
                      <a:pt x="13739" y="17020"/>
                      <a:pt x="9083" y="15915"/>
                    </a:cubicBezTo>
                    <a:cubicBezTo>
                      <a:pt x="3053" y="14508"/>
                      <a:pt x="0" y="11796"/>
                      <a:pt x="0" y="7777"/>
                    </a:cubicBezTo>
                    <a:cubicBezTo>
                      <a:pt x="0" y="3256"/>
                      <a:pt x="5877" y="343"/>
                      <a:pt x="6488" y="41"/>
                    </a:cubicBezTo>
                    <a:cubicBezTo>
                      <a:pt x="6717" y="-59"/>
                      <a:pt x="6946" y="41"/>
                      <a:pt x="7175" y="142"/>
                    </a:cubicBezTo>
                    <a:cubicBezTo>
                      <a:pt x="7327" y="343"/>
                      <a:pt x="7404" y="644"/>
                      <a:pt x="7404" y="946"/>
                    </a:cubicBezTo>
                    <a:cubicBezTo>
                      <a:pt x="7404" y="5266"/>
                      <a:pt x="7404" y="5266"/>
                      <a:pt x="7404" y="5266"/>
                    </a:cubicBezTo>
                    <a:cubicBezTo>
                      <a:pt x="7404" y="5567"/>
                      <a:pt x="7327" y="5868"/>
                      <a:pt x="7098" y="6069"/>
                    </a:cubicBezTo>
                    <a:cubicBezTo>
                      <a:pt x="6640" y="6471"/>
                      <a:pt x="5953" y="7275"/>
                      <a:pt x="6030" y="7777"/>
                    </a:cubicBezTo>
                    <a:cubicBezTo>
                      <a:pt x="6030" y="7978"/>
                      <a:pt x="6335" y="8882"/>
                      <a:pt x="9083" y="9686"/>
                    </a:cubicBezTo>
                    <a:cubicBezTo>
                      <a:pt x="19234" y="12600"/>
                      <a:pt x="21447" y="20034"/>
                      <a:pt x="21524" y="20335"/>
                    </a:cubicBezTo>
                    <a:cubicBezTo>
                      <a:pt x="21600" y="20637"/>
                      <a:pt x="21600" y="20938"/>
                      <a:pt x="21447" y="21240"/>
                    </a:cubicBezTo>
                    <a:cubicBezTo>
                      <a:pt x="21371" y="21441"/>
                      <a:pt x="21142" y="21541"/>
                      <a:pt x="20913" y="21541"/>
                    </a:cubicBezTo>
                    <a:close/>
                    <a:moveTo>
                      <a:pt x="16334" y="19733"/>
                    </a:moveTo>
                    <a:cubicBezTo>
                      <a:pt x="19768" y="19733"/>
                      <a:pt x="19768" y="19733"/>
                      <a:pt x="19768" y="19733"/>
                    </a:cubicBezTo>
                    <a:cubicBezTo>
                      <a:pt x="18700" y="17723"/>
                      <a:pt x="15723" y="13403"/>
                      <a:pt x="8777" y="11394"/>
                    </a:cubicBezTo>
                    <a:cubicBezTo>
                      <a:pt x="6182" y="10691"/>
                      <a:pt x="4885" y="9586"/>
                      <a:pt x="4656" y="8079"/>
                    </a:cubicBezTo>
                    <a:cubicBezTo>
                      <a:pt x="4503" y="6572"/>
                      <a:pt x="5495" y="5366"/>
                      <a:pt x="6030" y="4763"/>
                    </a:cubicBezTo>
                    <a:cubicBezTo>
                      <a:pt x="6030" y="2252"/>
                      <a:pt x="6030" y="2252"/>
                      <a:pt x="6030" y="2252"/>
                    </a:cubicBezTo>
                    <a:cubicBezTo>
                      <a:pt x="4198" y="3357"/>
                      <a:pt x="1374" y="5467"/>
                      <a:pt x="1374" y="7777"/>
                    </a:cubicBezTo>
                    <a:cubicBezTo>
                      <a:pt x="1374" y="11595"/>
                      <a:pt x="5724" y="13303"/>
                      <a:pt x="9312" y="14107"/>
                    </a:cubicBezTo>
                    <a:cubicBezTo>
                      <a:pt x="13662" y="15111"/>
                      <a:pt x="15723" y="18527"/>
                      <a:pt x="16334" y="19733"/>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6" name="形状"/>
              <p:cNvSpPr/>
              <p:nvPr/>
            </p:nvSpPr>
            <p:spPr>
              <a:xfrm>
                <a:off x="899766" y="51534"/>
                <a:ext cx="64272" cy="3736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761"/>
                      <a:pt x="0" y="19713"/>
                    </a:cubicBezTo>
                    <a:cubicBezTo>
                      <a:pt x="0" y="1887"/>
                      <a:pt x="0" y="1887"/>
                      <a:pt x="0" y="1887"/>
                    </a:cubicBezTo>
                    <a:cubicBezTo>
                      <a:pt x="0" y="839"/>
                      <a:pt x="4800" y="0"/>
                      <a:pt x="10800" y="0"/>
                    </a:cubicBezTo>
                    <a:cubicBezTo>
                      <a:pt x="16800" y="0"/>
                      <a:pt x="21600" y="839"/>
                      <a:pt x="21600" y="1887"/>
                    </a:cubicBezTo>
                    <a:cubicBezTo>
                      <a:pt x="21600" y="19713"/>
                      <a:pt x="21600" y="19713"/>
                      <a:pt x="21600" y="19713"/>
                    </a:cubicBezTo>
                    <a:cubicBezTo>
                      <a:pt x="21600" y="20761"/>
                      <a:pt x="16800" y="21600"/>
                      <a:pt x="10800"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7" name="形状"/>
              <p:cNvSpPr/>
              <p:nvPr/>
            </p:nvSpPr>
            <p:spPr>
              <a:xfrm>
                <a:off x="479875" y="1322719"/>
                <a:ext cx="432748" cy="64420"/>
              </a:xfrm>
              <a:custGeom>
                <a:avLst/>
                <a:gdLst/>
                <a:ahLst/>
                <a:cxnLst>
                  <a:cxn ang="0">
                    <a:pos x="wd2" y="hd2"/>
                  </a:cxn>
                  <a:cxn ang="5400000">
                    <a:pos x="wd2" y="hd2"/>
                  </a:cxn>
                  <a:cxn ang="10800000">
                    <a:pos x="wd2" y="hd2"/>
                  </a:cxn>
                  <a:cxn ang="16200000">
                    <a:pos x="wd2" y="hd2"/>
                  </a:cxn>
                </a:cxnLst>
                <a:rect l="0" t="0" r="r" b="b"/>
                <a:pathLst>
                  <a:path w="21600" h="21600" extrusionOk="0">
                    <a:moveTo>
                      <a:pt x="19966" y="21600"/>
                    </a:moveTo>
                    <a:cubicBezTo>
                      <a:pt x="1634" y="21600"/>
                      <a:pt x="1634" y="21600"/>
                      <a:pt x="1634" y="21600"/>
                    </a:cubicBezTo>
                    <a:cubicBezTo>
                      <a:pt x="908" y="21600"/>
                      <a:pt x="0" y="16800"/>
                      <a:pt x="0" y="10800"/>
                    </a:cubicBezTo>
                    <a:cubicBezTo>
                      <a:pt x="0" y="4800"/>
                      <a:pt x="908" y="0"/>
                      <a:pt x="1634" y="0"/>
                    </a:cubicBezTo>
                    <a:cubicBezTo>
                      <a:pt x="19966" y="0"/>
                      <a:pt x="19966" y="0"/>
                      <a:pt x="19966" y="0"/>
                    </a:cubicBezTo>
                    <a:cubicBezTo>
                      <a:pt x="20874" y="0"/>
                      <a:pt x="21600" y="4800"/>
                      <a:pt x="21600" y="10800"/>
                    </a:cubicBezTo>
                    <a:cubicBezTo>
                      <a:pt x="21600" y="16800"/>
                      <a:pt x="20874" y="21600"/>
                      <a:pt x="19966"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8" name="形状"/>
              <p:cNvSpPr/>
              <p:nvPr/>
            </p:nvSpPr>
            <p:spPr>
              <a:xfrm>
                <a:off x="689819" y="1022101"/>
                <a:ext cx="381333" cy="365038"/>
              </a:xfrm>
              <a:custGeom>
                <a:avLst/>
                <a:gdLst/>
                <a:ahLst/>
                <a:cxnLst>
                  <a:cxn ang="0">
                    <a:pos x="wd2" y="hd2"/>
                  </a:cxn>
                  <a:cxn ang="5400000">
                    <a:pos x="wd2" y="hd2"/>
                  </a:cxn>
                  <a:cxn ang="10800000">
                    <a:pos x="wd2" y="hd2"/>
                  </a:cxn>
                  <a:cxn ang="16200000">
                    <a:pos x="wd2" y="hd2"/>
                  </a:cxn>
                </a:cxnLst>
                <a:rect l="0" t="0" r="r" b="b"/>
                <a:pathLst>
                  <a:path w="21600" h="21600" extrusionOk="0">
                    <a:moveTo>
                      <a:pt x="19766" y="21600"/>
                    </a:moveTo>
                    <a:cubicBezTo>
                      <a:pt x="1834" y="21600"/>
                      <a:pt x="1834" y="21600"/>
                      <a:pt x="1834" y="21600"/>
                    </a:cubicBezTo>
                    <a:cubicBezTo>
                      <a:pt x="815" y="21600"/>
                      <a:pt x="0" y="20736"/>
                      <a:pt x="0" y="19656"/>
                    </a:cubicBezTo>
                    <a:cubicBezTo>
                      <a:pt x="0" y="18576"/>
                      <a:pt x="815" y="17712"/>
                      <a:pt x="1834" y="17712"/>
                    </a:cubicBezTo>
                    <a:cubicBezTo>
                      <a:pt x="17932" y="17712"/>
                      <a:pt x="17932" y="17712"/>
                      <a:pt x="17932" y="17712"/>
                    </a:cubicBezTo>
                    <a:cubicBezTo>
                      <a:pt x="17932" y="1944"/>
                      <a:pt x="17932" y="1944"/>
                      <a:pt x="17932" y="1944"/>
                    </a:cubicBezTo>
                    <a:cubicBezTo>
                      <a:pt x="17932" y="864"/>
                      <a:pt x="18747" y="0"/>
                      <a:pt x="19766" y="0"/>
                    </a:cubicBezTo>
                    <a:cubicBezTo>
                      <a:pt x="20785" y="0"/>
                      <a:pt x="21600" y="864"/>
                      <a:pt x="21600" y="1944"/>
                    </a:cubicBezTo>
                    <a:cubicBezTo>
                      <a:pt x="21600" y="19656"/>
                      <a:pt x="21600" y="19656"/>
                      <a:pt x="21600" y="19656"/>
                    </a:cubicBezTo>
                    <a:cubicBezTo>
                      <a:pt x="21600" y="20736"/>
                      <a:pt x="20785" y="21600"/>
                      <a:pt x="19766"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49" name="形状"/>
              <p:cNvSpPr/>
              <p:nvPr/>
            </p:nvSpPr>
            <p:spPr>
              <a:xfrm>
                <a:off x="685536" y="347856"/>
                <a:ext cx="385616" cy="536820"/>
              </a:xfrm>
              <a:custGeom>
                <a:avLst/>
                <a:gdLst/>
                <a:ahLst/>
                <a:cxnLst>
                  <a:cxn ang="0">
                    <a:pos x="wd2" y="hd2"/>
                  </a:cxn>
                  <a:cxn ang="5400000">
                    <a:pos x="wd2" y="hd2"/>
                  </a:cxn>
                  <a:cxn ang="10800000">
                    <a:pos x="wd2" y="hd2"/>
                  </a:cxn>
                  <a:cxn ang="16200000">
                    <a:pos x="wd2" y="hd2"/>
                  </a:cxn>
                </a:cxnLst>
                <a:rect l="0" t="0" r="r" b="b"/>
                <a:pathLst>
                  <a:path w="21600" h="21600" extrusionOk="0">
                    <a:moveTo>
                      <a:pt x="1834" y="21600"/>
                    </a:moveTo>
                    <a:cubicBezTo>
                      <a:pt x="815" y="21600"/>
                      <a:pt x="0" y="21016"/>
                      <a:pt x="0" y="20286"/>
                    </a:cubicBezTo>
                    <a:cubicBezTo>
                      <a:pt x="0" y="14157"/>
                      <a:pt x="0" y="14157"/>
                      <a:pt x="0" y="14157"/>
                    </a:cubicBezTo>
                    <a:cubicBezTo>
                      <a:pt x="0" y="6276"/>
                      <a:pt x="8762" y="0"/>
                      <a:pt x="19766" y="0"/>
                    </a:cubicBezTo>
                    <a:cubicBezTo>
                      <a:pt x="20785" y="0"/>
                      <a:pt x="21600" y="584"/>
                      <a:pt x="21600" y="1314"/>
                    </a:cubicBezTo>
                    <a:cubicBezTo>
                      <a:pt x="21600" y="19265"/>
                      <a:pt x="21600" y="19265"/>
                      <a:pt x="21600" y="19265"/>
                    </a:cubicBezTo>
                    <a:cubicBezTo>
                      <a:pt x="21600" y="19995"/>
                      <a:pt x="20785" y="20578"/>
                      <a:pt x="19766" y="20578"/>
                    </a:cubicBezTo>
                    <a:cubicBezTo>
                      <a:pt x="18747" y="20578"/>
                      <a:pt x="17932" y="19995"/>
                      <a:pt x="17932" y="19265"/>
                    </a:cubicBezTo>
                    <a:cubicBezTo>
                      <a:pt x="17932" y="2627"/>
                      <a:pt x="17932" y="2627"/>
                      <a:pt x="17932" y="2627"/>
                    </a:cubicBezTo>
                    <a:cubicBezTo>
                      <a:pt x="9985" y="3357"/>
                      <a:pt x="3668" y="8173"/>
                      <a:pt x="3668" y="14157"/>
                    </a:cubicBezTo>
                    <a:cubicBezTo>
                      <a:pt x="3668" y="20286"/>
                      <a:pt x="3668" y="20286"/>
                      <a:pt x="3668" y="20286"/>
                    </a:cubicBezTo>
                    <a:cubicBezTo>
                      <a:pt x="3668" y="21016"/>
                      <a:pt x="2853" y="21600"/>
                      <a:pt x="1834"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50" name="形状"/>
              <p:cNvSpPr/>
              <p:nvPr/>
            </p:nvSpPr>
            <p:spPr>
              <a:xfrm>
                <a:off x="351337" y="909"/>
                <a:ext cx="398471" cy="1072727"/>
              </a:xfrm>
              <a:custGeom>
                <a:avLst/>
                <a:gdLst/>
                <a:ahLst/>
                <a:cxnLst>
                  <a:cxn ang="0">
                    <a:pos x="wd2" y="hd2"/>
                  </a:cxn>
                  <a:cxn ang="5400000">
                    <a:pos x="wd2" y="hd2"/>
                  </a:cxn>
                  <a:cxn ang="10800000">
                    <a:pos x="wd2" y="hd2"/>
                  </a:cxn>
                  <a:cxn ang="16200000">
                    <a:pos x="wd2" y="hd2"/>
                  </a:cxn>
                </a:cxnLst>
                <a:rect l="0" t="0" r="r" b="b"/>
                <a:pathLst>
                  <a:path w="21600" h="21582" extrusionOk="0">
                    <a:moveTo>
                      <a:pt x="19833" y="21582"/>
                    </a:moveTo>
                    <a:cubicBezTo>
                      <a:pt x="18851" y="21582"/>
                      <a:pt x="18065" y="21289"/>
                      <a:pt x="18065" y="20923"/>
                    </a:cubicBezTo>
                    <a:cubicBezTo>
                      <a:pt x="18065" y="1739"/>
                      <a:pt x="18065" y="1739"/>
                      <a:pt x="18065" y="1739"/>
                    </a:cubicBezTo>
                    <a:cubicBezTo>
                      <a:pt x="3535" y="4668"/>
                      <a:pt x="3535" y="4668"/>
                      <a:pt x="3535" y="4668"/>
                    </a:cubicBezTo>
                    <a:cubicBezTo>
                      <a:pt x="3535" y="19019"/>
                      <a:pt x="3535" y="19019"/>
                      <a:pt x="3535" y="19019"/>
                    </a:cubicBezTo>
                    <a:cubicBezTo>
                      <a:pt x="3535" y="19385"/>
                      <a:pt x="2749" y="19678"/>
                      <a:pt x="1767" y="19678"/>
                    </a:cubicBezTo>
                    <a:cubicBezTo>
                      <a:pt x="785" y="19678"/>
                      <a:pt x="0" y="19385"/>
                      <a:pt x="0" y="19019"/>
                    </a:cubicBezTo>
                    <a:cubicBezTo>
                      <a:pt x="0" y="4302"/>
                      <a:pt x="0" y="4302"/>
                      <a:pt x="0" y="4302"/>
                    </a:cubicBezTo>
                    <a:cubicBezTo>
                      <a:pt x="0" y="4082"/>
                      <a:pt x="393" y="3863"/>
                      <a:pt x="982" y="3716"/>
                    </a:cubicBezTo>
                    <a:cubicBezTo>
                      <a:pt x="19047" y="55"/>
                      <a:pt x="19047" y="55"/>
                      <a:pt x="19047" y="55"/>
                    </a:cubicBezTo>
                    <a:cubicBezTo>
                      <a:pt x="19440" y="-18"/>
                      <a:pt x="20225" y="-18"/>
                      <a:pt x="20618" y="55"/>
                    </a:cubicBezTo>
                    <a:cubicBezTo>
                      <a:pt x="21207" y="202"/>
                      <a:pt x="21600" y="421"/>
                      <a:pt x="21600" y="641"/>
                    </a:cubicBezTo>
                    <a:cubicBezTo>
                      <a:pt x="21600" y="20923"/>
                      <a:pt x="21600" y="20923"/>
                      <a:pt x="21600" y="20923"/>
                    </a:cubicBezTo>
                    <a:cubicBezTo>
                      <a:pt x="21600" y="21289"/>
                      <a:pt x="20815" y="21582"/>
                      <a:pt x="19833" y="21582"/>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51" name="形状"/>
              <p:cNvSpPr/>
              <p:nvPr/>
            </p:nvSpPr>
            <p:spPr>
              <a:xfrm>
                <a:off x="351337" y="1095107"/>
                <a:ext cx="398471" cy="292030"/>
              </a:xfrm>
              <a:custGeom>
                <a:avLst/>
                <a:gdLst/>
                <a:ahLst/>
                <a:cxnLst>
                  <a:cxn ang="0">
                    <a:pos x="wd2" y="hd2"/>
                  </a:cxn>
                  <a:cxn ang="5400000">
                    <a:pos x="wd2" y="hd2"/>
                  </a:cxn>
                  <a:cxn ang="10800000">
                    <a:pos x="wd2" y="hd2"/>
                  </a:cxn>
                  <a:cxn ang="16200000">
                    <a:pos x="wd2" y="hd2"/>
                  </a:cxn>
                </a:cxnLst>
                <a:rect l="0" t="0" r="r" b="b"/>
                <a:pathLst>
                  <a:path w="21600" h="21600" extrusionOk="0">
                    <a:moveTo>
                      <a:pt x="19833" y="21600"/>
                    </a:moveTo>
                    <a:cubicBezTo>
                      <a:pt x="1767" y="21600"/>
                      <a:pt x="1767" y="21600"/>
                      <a:pt x="1767" y="21600"/>
                    </a:cubicBezTo>
                    <a:cubicBezTo>
                      <a:pt x="785" y="21600"/>
                      <a:pt x="0" y="20533"/>
                      <a:pt x="0" y="19200"/>
                    </a:cubicBezTo>
                    <a:cubicBezTo>
                      <a:pt x="0" y="2400"/>
                      <a:pt x="0" y="2400"/>
                      <a:pt x="0" y="2400"/>
                    </a:cubicBezTo>
                    <a:cubicBezTo>
                      <a:pt x="0" y="1067"/>
                      <a:pt x="785" y="0"/>
                      <a:pt x="1767" y="0"/>
                    </a:cubicBezTo>
                    <a:cubicBezTo>
                      <a:pt x="2749" y="0"/>
                      <a:pt x="3535" y="1067"/>
                      <a:pt x="3535" y="2400"/>
                    </a:cubicBezTo>
                    <a:cubicBezTo>
                      <a:pt x="3535" y="16800"/>
                      <a:pt x="3535" y="16800"/>
                      <a:pt x="3535" y="16800"/>
                    </a:cubicBezTo>
                    <a:cubicBezTo>
                      <a:pt x="19833" y="16800"/>
                      <a:pt x="19833" y="16800"/>
                      <a:pt x="19833" y="16800"/>
                    </a:cubicBezTo>
                    <a:cubicBezTo>
                      <a:pt x="20815" y="16800"/>
                      <a:pt x="21600" y="17867"/>
                      <a:pt x="21600" y="19200"/>
                    </a:cubicBezTo>
                    <a:cubicBezTo>
                      <a:pt x="21600" y="20533"/>
                      <a:pt x="20815" y="21600"/>
                      <a:pt x="19833"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grpSp>
      </p:grpSp>
      <p:sp>
        <p:nvSpPr>
          <p:cNvPr id="135" name="圆角矩形 80"/>
          <p:cNvSpPr/>
          <p:nvPr/>
        </p:nvSpPr>
        <p:spPr>
          <a:xfrm>
            <a:off x="2459474" y="5121857"/>
            <a:ext cx="935635" cy="915728"/>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8565">
              <a:defRPr/>
            </a:pPr>
            <a:endParaRPr lang="en-US" altLang="zh-CN" sz="1200" kern="0"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36" name="Text Box 4"/>
          <p:cNvSpPr txBox="1"/>
          <p:nvPr/>
        </p:nvSpPr>
        <p:spPr>
          <a:xfrm>
            <a:off x="2608995" y="5121857"/>
            <a:ext cx="636591"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mn-ea"/>
                <a:sym typeface="+mn-lt"/>
              </a:rPr>
              <a:t>政府</a:t>
            </a:r>
            <a:endParaRPr sz="1200"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37" name="Text Box 4"/>
          <p:cNvSpPr txBox="1"/>
          <p:nvPr/>
        </p:nvSpPr>
        <p:spPr>
          <a:xfrm>
            <a:off x="2488978" y="5499429"/>
            <a:ext cx="890408"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en-US" altLang="zh-CN" sz="1200" dirty="0">
                <a:solidFill>
                  <a:srgbClr val="002060"/>
                </a:solidFill>
                <a:latin typeface="微软雅黑" panose="020B0503020204020204" pitchFamily="34" charset="-122"/>
                <a:ea typeface="微软雅黑" panose="020B0503020204020204" pitchFamily="34" charset="-122"/>
                <a:cs typeface="+mn-ea"/>
                <a:sym typeface="+mn-lt"/>
              </a:rPr>
              <a:t>OCR</a:t>
            </a:r>
            <a:r>
              <a:rPr lang="zh-CN" altLang="en-US" sz="1200" dirty="0">
                <a:solidFill>
                  <a:srgbClr val="002060"/>
                </a:solidFill>
                <a:latin typeface="微软雅黑" panose="020B0503020204020204" pitchFamily="34" charset="-122"/>
                <a:ea typeface="微软雅黑" panose="020B0503020204020204" pitchFamily="34" charset="-122"/>
                <a:cs typeface="+mn-ea"/>
                <a:sym typeface="+mn-lt"/>
              </a:rPr>
              <a:t>识别</a:t>
            </a:r>
            <a:endParaRPr lang="en-US" altLang="zh-CN" sz="1200" dirty="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26" name="组合 125"/>
          <p:cNvGrpSpPr/>
          <p:nvPr/>
        </p:nvGrpSpPr>
        <p:grpSpPr>
          <a:xfrm>
            <a:off x="4012335" y="4493758"/>
            <a:ext cx="467818" cy="425159"/>
            <a:chOff x="2951163" y="1229311"/>
            <a:chExt cx="887398" cy="885257"/>
          </a:xfrm>
        </p:grpSpPr>
        <p:sp>
          <p:nvSpPr>
            <p:cNvPr id="131" name="椭圆 130"/>
            <p:cNvSpPr/>
            <p:nvPr/>
          </p:nvSpPr>
          <p:spPr>
            <a:xfrm>
              <a:off x="2951163" y="1229311"/>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8565">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pic>
          <p:nvPicPr>
            <p:cNvPr id="132" name="图片 1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5236" y="1412313"/>
              <a:ext cx="519251" cy="519251"/>
            </a:xfrm>
            <a:prstGeom prst="rect">
              <a:avLst/>
            </a:prstGeom>
            <a:noFill/>
            <a:ln>
              <a:noFill/>
            </a:ln>
          </p:spPr>
        </p:pic>
      </p:grpSp>
      <p:sp>
        <p:nvSpPr>
          <p:cNvPr id="128" name="圆角矩形 88"/>
          <p:cNvSpPr/>
          <p:nvPr/>
        </p:nvSpPr>
        <p:spPr>
          <a:xfrm>
            <a:off x="3774620" y="5121856"/>
            <a:ext cx="935635" cy="915728"/>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8565">
              <a:defRPr/>
            </a:pPr>
            <a:endParaRPr lang="en-US" altLang="zh-CN" sz="1200" kern="0"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29" name="Text Box 4"/>
          <p:cNvSpPr txBox="1"/>
          <p:nvPr/>
        </p:nvSpPr>
        <p:spPr>
          <a:xfrm>
            <a:off x="3901529" y="5121855"/>
            <a:ext cx="636591"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mn-ea"/>
                <a:sym typeface="+mn-lt"/>
              </a:rPr>
              <a:t>医疗</a:t>
            </a:r>
            <a:endParaRPr sz="1200"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30" name="Text Box 4"/>
          <p:cNvSpPr txBox="1"/>
          <p:nvPr/>
        </p:nvSpPr>
        <p:spPr>
          <a:xfrm>
            <a:off x="3804999" y="5499429"/>
            <a:ext cx="890410"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dirty="0">
                <a:solidFill>
                  <a:srgbClr val="002060"/>
                </a:solidFill>
                <a:latin typeface="微软雅黑" panose="020B0503020204020204" pitchFamily="34" charset="-122"/>
                <a:ea typeface="微软雅黑" panose="020B0503020204020204" pitchFamily="34" charset="-122"/>
                <a:cs typeface="+mn-ea"/>
                <a:sym typeface="+mn-lt"/>
              </a:rPr>
              <a:t>图像识别</a:t>
            </a:r>
            <a:endParaRPr lang="en-US" altLang="zh-CN" sz="1200" dirty="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09" name="组合 108"/>
          <p:cNvGrpSpPr/>
          <p:nvPr/>
        </p:nvGrpSpPr>
        <p:grpSpPr>
          <a:xfrm>
            <a:off x="5266906" y="4493758"/>
            <a:ext cx="467818" cy="425159"/>
            <a:chOff x="5543503" y="1192876"/>
            <a:chExt cx="887398" cy="885257"/>
          </a:xfrm>
        </p:grpSpPr>
        <p:sp>
          <p:nvSpPr>
            <p:cNvPr id="114" name="椭圆 113"/>
            <p:cNvSpPr/>
            <p:nvPr/>
          </p:nvSpPr>
          <p:spPr>
            <a:xfrm>
              <a:off x="5543503" y="1192876"/>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8565">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15" name="组合 380"/>
            <p:cNvGrpSpPr/>
            <p:nvPr/>
          </p:nvGrpSpPr>
          <p:grpSpPr bwMode="auto">
            <a:xfrm>
              <a:off x="5616038" y="1422294"/>
              <a:ext cx="656996" cy="421469"/>
              <a:chOff x="8448675" y="4338638"/>
              <a:chExt cx="757238" cy="485775"/>
            </a:xfrm>
            <a:solidFill>
              <a:srgbClr val="C00000"/>
            </a:solidFill>
          </p:grpSpPr>
          <p:sp>
            <p:nvSpPr>
              <p:cNvPr id="116" name="Freeform 309"/>
              <p:cNvSpPr>
                <a:spLocks noEditPoints="1"/>
              </p:cNvSpPr>
              <p:nvPr/>
            </p:nvSpPr>
            <p:spPr bwMode="auto">
              <a:xfrm>
                <a:off x="8448675" y="4338638"/>
                <a:ext cx="698500" cy="174625"/>
              </a:xfrm>
              <a:custGeom>
                <a:avLst/>
                <a:gdLst>
                  <a:gd name="T0" fmla="*/ 2147483646 w 1486"/>
                  <a:gd name="T1" fmla="*/ 2147483646 h 373"/>
                  <a:gd name="T2" fmla="*/ 2147483646 w 1486"/>
                  <a:gd name="T3" fmla="*/ 2147483646 h 373"/>
                  <a:gd name="T4" fmla="*/ 2147483646 w 1486"/>
                  <a:gd name="T5" fmla="*/ 2147483646 h 373"/>
                  <a:gd name="T6" fmla="*/ 2147483646 w 1486"/>
                  <a:gd name="T7" fmla="*/ 2147483646 h 373"/>
                  <a:gd name="T8" fmla="*/ 2147483646 w 1486"/>
                  <a:gd name="T9" fmla="*/ 2147483646 h 373"/>
                  <a:gd name="T10" fmla="*/ 2147483646 w 1486"/>
                  <a:gd name="T11" fmla="*/ 2147483646 h 373"/>
                  <a:gd name="T12" fmla="*/ 2147483646 w 1486"/>
                  <a:gd name="T13" fmla="*/ 2147483646 h 373"/>
                  <a:gd name="T14" fmla="*/ 2147483646 w 1486"/>
                  <a:gd name="T15" fmla="*/ 2147483646 h 373"/>
                  <a:gd name="T16" fmla="*/ 2147483646 w 1486"/>
                  <a:gd name="T17" fmla="*/ 2147483646 h 373"/>
                  <a:gd name="T18" fmla="*/ 2147483646 w 1486"/>
                  <a:gd name="T19" fmla="*/ 2147483646 h 373"/>
                  <a:gd name="T20" fmla="*/ 2147483646 w 1486"/>
                  <a:gd name="T21" fmla="*/ 2147483646 h 373"/>
                  <a:gd name="T22" fmla="*/ 2147483646 w 1486"/>
                  <a:gd name="T23" fmla="*/ 2147483646 h 373"/>
                  <a:gd name="T24" fmla="*/ 2147483646 w 1486"/>
                  <a:gd name="T25" fmla="*/ 2147483646 h 373"/>
                  <a:gd name="T26" fmla="*/ 2147483646 w 1486"/>
                  <a:gd name="T27" fmla="*/ 2147483646 h 373"/>
                  <a:gd name="T28" fmla="*/ 2147483646 w 1486"/>
                  <a:gd name="T29" fmla="*/ 2147483646 h 373"/>
                  <a:gd name="T30" fmla="*/ 2147483646 w 1486"/>
                  <a:gd name="T31" fmla="*/ 2147483646 h 373"/>
                  <a:gd name="T32" fmla="*/ 2147483646 w 1486"/>
                  <a:gd name="T33" fmla="*/ 2147483646 h 373"/>
                  <a:gd name="T34" fmla="*/ 2147483646 w 1486"/>
                  <a:gd name="T35" fmla="*/ 2147483646 h 373"/>
                  <a:gd name="T36" fmla="*/ 2147483646 w 1486"/>
                  <a:gd name="T37" fmla="*/ 2147483646 h 373"/>
                  <a:gd name="T38" fmla="*/ 2147483646 w 1486"/>
                  <a:gd name="T39" fmla="*/ 2147483646 h 373"/>
                  <a:gd name="T40" fmla="*/ 2147483646 w 1486"/>
                  <a:gd name="T41" fmla="*/ 2147483646 h 373"/>
                  <a:gd name="T42" fmla="*/ 2147483646 w 1486"/>
                  <a:gd name="T43" fmla="*/ 2147483646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86"/>
                  <a:gd name="T67" fmla="*/ 0 h 373"/>
                  <a:gd name="T68" fmla="*/ 1486 w 1486"/>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86" h="373">
                    <a:moveTo>
                      <a:pt x="157" y="284"/>
                    </a:moveTo>
                    <a:lnTo>
                      <a:pt x="157" y="284"/>
                    </a:lnTo>
                    <a:cubicBezTo>
                      <a:pt x="200" y="296"/>
                      <a:pt x="252" y="307"/>
                      <a:pt x="309" y="307"/>
                    </a:cubicBezTo>
                    <a:cubicBezTo>
                      <a:pt x="331" y="307"/>
                      <a:pt x="353" y="305"/>
                      <a:pt x="374" y="302"/>
                    </a:cubicBezTo>
                    <a:lnTo>
                      <a:pt x="1405" y="112"/>
                    </a:lnTo>
                    <a:cubicBezTo>
                      <a:pt x="1408" y="103"/>
                      <a:pt x="1411" y="92"/>
                      <a:pt x="1408" y="83"/>
                    </a:cubicBezTo>
                    <a:cubicBezTo>
                      <a:pt x="1407" y="81"/>
                      <a:pt x="1405" y="75"/>
                      <a:pt x="1394" y="69"/>
                    </a:cubicBezTo>
                    <a:lnTo>
                      <a:pt x="157" y="284"/>
                    </a:lnTo>
                    <a:close/>
                    <a:moveTo>
                      <a:pt x="309" y="373"/>
                    </a:moveTo>
                    <a:lnTo>
                      <a:pt x="309" y="373"/>
                    </a:lnTo>
                    <a:cubicBezTo>
                      <a:pt x="150" y="373"/>
                      <a:pt x="24" y="304"/>
                      <a:pt x="19" y="301"/>
                    </a:cubicBezTo>
                    <a:cubicBezTo>
                      <a:pt x="7" y="294"/>
                      <a:pt x="0" y="280"/>
                      <a:pt x="2" y="266"/>
                    </a:cubicBezTo>
                    <a:cubicBezTo>
                      <a:pt x="5" y="252"/>
                      <a:pt x="16" y="241"/>
                      <a:pt x="29" y="239"/>
                    </a:cubicBezTo>
                    <a:lnTo>
                      <a:pt x="1392" y="1"/>
                    </a:lnTo>
                    <a:cubicBezTo>
                      <a:pt x="1398" y="0"/>
                      <a:pt x="1404" y="1"/>
                      <a:pt x="1410" y="3"/>
                    </a:cubicBezTo>
                    <a:cubicBezTo>
                      <a:pt x="1449" y="18"/>
                      <a:pt x="1465" y="43"/>
                      <a:pt x="1471" y="62"/>
                    </a:cubicBezTo>
                    <a:cubicBezTo>
                      <a:pt x="1486" y="108"/>
                      <a:pt x="1459" y="154"/>
                      <a:pt x="1456" y="159"/>
                    </a:cubicBezTo>
                    <a:cubicBezTo>
                      <a:pt x="1451" y="167"/>
                      <a:pt x="1443" y="173"/>
                      <a:pt x="1434" y="174"/>
                    </a:cubicBezTo>
                    <a:lnTo>
                      <a:pt x="385" y="368"/>
                    </a:lnTo>
                    <a:cubicBezTo>
                      <a:pt x="360" y="371"/>
                      <a:pt x="334" y="373"/>
                      <a:pt x="309" y="373"/>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17" name="Freeform 310"/>
              <p:cNvSpPr/>
              <p:nvPr/>
            </p:nvSpPr>
            <p:spPr bwMode="auto">
              <a:xfrm>
                <a:off x="8532813" y="4478338"/>
                <a:ext cx="125413" cy="144463"/>
              </a:xfrm>
              <a:custGeom>
                <a:avLst/>
                <a:gdLst>
                  <a:gd name="T0" fmla="*/ 2147483646 w 269"/>
                  <a:gd name="T1" fmla="*/ 2147483646 h 308"/>
                  <a:gd name="T2" fmla="*/ 2147483646 w 269"/>
                  <a:gd name="T3" fmla="*/ 2147483646 h 308"/>
                  <a:gd name="T4" fmla="*/ 2147483646 w 269"/>
                  <a:gd name="T5" fmla="*/ 2147483646 h 308"/>
                  <a:gd name="T6" fmla="*/ 2147483646 w 269"/>
                  <a:gd name="T7" fmla="*/ 2147483646 h 308"/>
                  <a:gd name="T8" fmla="*/ 2147483646 w 269"/>
                  <a:gd name="T9" fmla="*/ 2147483646 h 308"/>
                  <a:gd name="T10" fmla="*/ 2147483646 w 269"/>
                  <a:gd name="T11" fmla="*/ 2147483646 h 308"/>
                  <a:gd name="T12" fmla="*/ 2147483646 w 269"/>
                  <a:gd name="T13" fmla="*/ 2147483646 h 308"/>
                  <a:gd name="T14" fmla="*/ 2147483646 w 269"/>
                  <a:gd name="T15" fmla="*/ 2147483646 h 308"/>
                  <a:gd name="T16" fmla="*/ 2147483646 w 269"/>
                  <a:gd name="T17" fmla="*/ 2147483646 h 308"/>
                  <a:gd name="T18" fmla="*/ 2147483646 w 269"/>
                  <a:gd name="T19" fmla="*/ 2147483646 h 308"/>
                  <a:gd name="T20" fmla="*/ 2147483646 w 269"/>
                  <a:gd name="T21" fmla="*/ 2147483646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308"/>
                  <a:gd name="T35" fmla="*/ 269 w 269"/>
                  <a:gd name="T36" fmla="*/ 308 h 3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308">
                    <a:moveTo>
                      <a:pt x="195" y="308"/>
                    </a:moveTo>
                    <a:lnTo>
                      <a:pt x="195" y="308"/>
                    </a:lnTo>
                    <a:cubicBezTo>
                      <a:pt x="149" y="308"/>
                      <a:pt x="111" y="294"/>
                      <a:pt x="81" y="265"/>
                    </a:cubicBezTo>
                    <a:cubicBezTo>
                      <a:pt x="0" y="189"/>
                      <a:pt x="14" y="38"/>
                      <a:pt x="15" y="32"/>
                    </a:cubicBezTo>
                    <a:cubicBezTo>
                      <a:pt x="17" y="14"/>
                      <a:pt x="33" y="0"/>
                      <a:pt x="52" y="2"/>
                    </a:cubicBezTo>
                    <a:cubicBezTo>
                      <a:pt x="70" y="4"/>
                      <a:pt x="83" y="21"/>
                      <a:pt x="81" y="39"/>
                    </a:cubicBezTo>
                    <a:cubicBezTo>
                      <a:pt x="78" y="73"/>
                      <a:pt x="79" y="173"/>
                      <a:pt x="127" y="217"/>
                    </a:cubicBezTo>
                    <a:cubicBezTo>
                      <a:pt x="150" y="239"/>
                      <a:pt x="183" y="246"/>
                      <a:pt x="227" y="238"/>
                    </a:cubicBezTo>
                    <a:cubicBezTo>
                      <a:pt x="245" y="235"/>
                      <a:pt x="263" y="247"/>
                      <a:pt x="266" y="265"/>
                    </a:cubicBezTo>
                    <a:cubicBezTo>
                      <a:pt x="269" y="283"/>
                      <a:pt x="257" y="301"/>
                      <a:pt x="239" y="304"/>
                    </a:cubicBezTo>
                    <a:cubicBezTo>
                      <a:pt x="224" y="306"/>
                      <a:pt x="209" y="308"/>
                      <a:pt x="195" y="30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18" name="Freeform 311"/>
              <p:cNvSpPr>
                <a:spLocks noEditPoints="1"/>
              </p:cNvSpPr>
              <p:nvPr/>
            </p:nvSpPr>
            <p:spPr bwMode="auto">
              <a:xfrm>
                <a:off x="8624888" y="4389438"/>
                <a:ext cx="522288" cy="328613"/>
              </a:xfrm>
              <a:custGeom>
                <a:avLst/>
                <a:gdLst>
                  <a:gd name="T0" fmla="*/ 2147483646 w 1110"/>
                  <a:gd name="T1" fmla="*/ 2147483646 h 696"/>
                  <a:gd name="T2" fmla="*/ 2147483646 w 1110"/>
                  <a:gd name="T3" fmla="*/ 2147483646 h 696"/>
                  <a:gd name="T4" fmla="*/ 2147483646 w 1110"/>
                  <a:gd name="T5" fmla="*/ 2147483646 h 696"/>
                  <a:gd name="T6" fmla="*/ 2147483646 w 1110"/>
                  <a:gd name="T7" fmla="*/ 2147483646 h 696"/>
                  <a:gd name="T8" fmla="*/ 2147483646 w 1110"/>
                  <a:gd name="T9" fmla="*/ 2147483646 h 696"/>
                  <a:gd name="T10" fmla="*/ 2147483646 w 1110"/>
                  <a:gd name="T11" fmla="*/ 2147483646 h 696"/>
                  <a:gd name="T12" fmla="*/ 2147483646 w 1110"/>
                  <a:gd name="T13" fmla="*/ 2147483646 h 696"/>
                  <a:gd name="T14" fmla="*/ 2147483646 w 1110"/>
                  <a:gd name="T15" fmla="*/ 2147483646 h 696"/>
                  <a:gd name="T16" fmla="*/ 2147483646 w 1110"/>
                  <a:gd name="T17" fmla="*/ 2147483646 h 696"/>
                  <a:gd name="T18" fmla="*/ 2147483646 w 1110"/>
                  <a:gd name="T19" fmla="*/ 2147483646 h 696"/>
                  <a:gd name="T20" fmla="*/ 2147483646 w 1110"/>
                  <a:gd name="T21" fmla="*/ 2147483646 h 696"/>
                  <a:gd name="T22" fmla="*/ 2147483646 w 1110"/>
                  <a:gd name="T23" fmla="*/ 2147483646 h 696"/>
                  <a:gd name="T24" fmla="*/ 2147483646 w 1110"/>
                  <a:gd name="T25" fmla="*/ 2147483646 h 696"/>
                  <a:gd name="T26" fmla="*/ 2147483646 w 1110"/>
                  <a:gd name="T27" fmla="*/ 2147483646 h 696"/>
                  <a:gd name="T28" fmla="*/ 2147483646 w 1110"/>
                  <a:gd name="T29" fmla="*/ 2147483646 h 696"/>
                  <a:gd name="T30" fmla="*/ 2147483646 w 1110"/>
                  <a:gd name="T31" fmla="*/ 2147483646 h 696"/>
                  <a:gd name="T32" fmla="*/ 2147483646 w 1110"/>
                  <a:gd name="T33" fmla="*/ 2147483646 h 696"/>
                  <a:gd name="T34" fmla="*/ 2147483646 w 1110"/>
                  <a:gd name="T35" fmla="*/ 2147483646 h 696"/>
                  <a:gd name="T36" fmla="*/ 2147483646 w 1110"/>
                  <a:gd name="T37" fmla="*/ 2147483646 h 696"/>
                  <a:gd name="T38" fmla="*/ 2147483646 w 1110"/>
                  <a:gd name="T39" fmla="*/ 2147483646 h 696"/>
                  <a:gd name="T40" fmla="*/ 2147483646 w 1110"/>
                  <a:gd name="T41" fmla="*/ 2147483646 h 696"/>
                  <a:gd name="T42" fmla="*/ 2147483646 w 1110"/>
                  <a:gd name="T43" fmla="*/ 2147483646 h 696"/>
                  <a:gd name="T44" fmla="*/ 2147483646 w 1110"/>
                  <a:gd name="T45" fmla="*/ 2147483646 h 696"/>
                  <a:gd name="T46" fmla="*/ 2147483646 w 1110"/>
                  <a:gd name="T47" fmla="*/ 2147483646 h 696"/>
                  <a:gd name="T48" fmla="*/ 2147483646 w 1110"/>
                  <a:gd name="T49" fmla="*/ 2147483646 h 696"/>
                  <a:gd name="T50" fmla="*/ 2147483646 w 1110"/>
                  <a:gd name="T51" fmla="*/ 2147483646 h 696"/>
                  <a:gd name="T52" fmla="*/ 2147483646 w 1110"/>
                  <a:gd name="T53" fmla="*/ 2147483646 h 696"/>
                  <a:gd name="T54" fmla="*/ 2147483646 w 1110"/>
                  <a:gd name="T55" fmla="*/ 2147483646 h 696"/>
                  <a:gd name="T56" fmla="*/ 2147483646 w 1110"/>
                  <a:gd name="T57" fmla="*/ 2147483646 h 696"/>
                  <a:gd name="T58" fmla="*/ 2147483646 w 1110"/>
                  <a:gd name="T59" fmla="*/ 2147483646 h 696"/>
                  <a:gd name="T60" fmla="*/ 2147483646 w 1110"/>
                  <a:gd name="T61" fmla="*/ 2147483646 h 696"/>
                  <a:gd name="T62" fmla="*/ 2147483646 w 1110"/>
                  <a:gd name="T63" fmla="*/ 2147483646 h 696"/>
                  <a:gd name="T64" fmla="*/ 2147483646 w 1110"/>
                  <a:gd name="T65" fmla="*/ 2147483646 h 6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0"/>
                  <a:gd name="T100" fmla="*/ 0 h 696"/>
                  <a:gd name="T101" fmla="*/ 1110 w 1110"/>
                  <a:gd name="T102" fmla="*/ 696 h 6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0" h="696">
                    <a:moveTo>
                      <a:pt x="411" y="361"/>
                    </a:moveTo>
                    <a:lnTo>
                      <a:pt x="411" y="361"/>
                    </a:lnTo>
                    <a:cubicBezTo>
                      <a:pt x="419" y="361"/>
                      <a:pt x="427" y="364"/>
                      <a:pt x="433" y="369"/>
                    </a:cubicBezTo>
                    <a:cubicBezTo>
                      <a:pt x="440" y="375"/>
                      <a:pt x="444" y="384"/>
                      <a:pt x="444" y="394"/>
                    </a:cubicBezTo>
                    <a:lnTo>
                      <a:pt x="444" y="513"/>
                    </a:lnTo>
                    <a:cubicBezTo>
                      <a:pt x="444" y="577"/>
                      <a:pt x="497" y="630"/>
                      <a:pt x="561" y="630"/>
                    </a:cubicBezTo>
                    <a:cubicBezTo>
                      <a:pt x="625" y="630"/>
                      <a:pt x="678" y="577"/>
                      <a:pt x="678" y="513"/>
                    </a:cubicBezTo>
                    <a:lnTo>
                      <a:pt x="678" y="342"/>
                    </a:lnTo>
                    <a:cubicBezTo>
                      <a:pt x="678" y="326"/>
                      <a:pt x="689" y="312"/>
                      <a:pt x="705" y="310"/>
                    </a:cubicBezTo>
                    <a:lnTo>
                      <a:pt x="883" y="279"/>
                    </a:lnTo>
                    <a:cubicBezTo>
                      <a:pt x="901" y="272"/>
                      <a:pt x="1023" y="218"/>
                      <a:pt x="1003" y="75"/>
                    </a:cubicBezTo>
                    <a:lnTo>
                      <a:pt x="119" y="244"/>
                    </a:lnTo>
                    <a:cubicBezTo>
                      <a:pt x="130" y="286"/>
                      <a:pt x="142" y="354"/>
                      <a:pt x="124" y="410"/>
                    </a:cubicBezTo>
                    <a:lnTo>
                      <a:pt x="405" y="361"/>
                    </a:lnTo>
                    <a:cubicBezTo>
                      <a:pt x="407" y="361"/>
                      <a:pt x="409" y="361"/>
                      <a:pt x="411" y="361"/>
                    </a:cubicBezTo>
                    <a:close/>
                    <a:moveTo>
                      <a:pt x="561" y="696"/>
                    </a:moveTo>
                    <a:lnTo>
                      <a:pt x="561" y="696"/>
                    </a:lnTo>
                    <a:cubicBezTo>
                      <a:pt x="460" y="696"/>
                      <a:pt x="378" y="614"/>
                      <a:pt x="378" y="513"/>
                    </a:cubicBezTo>
                    <a:lnTo>
                      <a:pt x="378" y="434"/>
                    </a:lnTo>
                    <a:lnTo>
                      <a:pt x="43" y="492"/>
                    </a:lnTo>
                    <a:cubicBezTo>
                      <a:pt x="26" y="495"/>
                      <a:pt x="9" y="484"/>
                      <a:pt x="5" y="467"/>
                    </a:cubicBezTo>
                    <a:cubicBezTo>
                      <a:pt x="0" y="451"/>
                      <a:pt x="10" y="433"/>
                      <a:pt x="26" y="428"/>
                    </a:cubicBezTo>
                    <a:cubicBezTo>
                      <a:pt x="41" y="422"/>
                      <a:pt x="50" y="413"/>
                      <a:pt x="57" y="399"/>
                    </a:cubicBezTo>
                    <a:cubicBezTo>
                      <a:pt x="80" y="350"/>
                      <a:pt x="56" y="261"/>
                      <a:pt x="45" y="230"/>
                    </a:cubicBezTo>
                    <a:cubicBezTo>
                      <a:pt x="41" y="221"/>
                      <a:pt x="42" y="211"/>
                      <a:pt x="47" y="202"/>
                    </a:cubicBezTo>
                    <a:cubicBezTo>
                      <a:pt x="52" y="194"/>
                      <a:pt x="60" y="188"/>
                      <a:pt x="70" y="186"/>
                    </a:cubicBezTo>
                    <a:lnTo>
                      <a:pt x="1023" y="3"/>
                    </a:lnTo>
                    <a:cubicBezTo>
                      <a:pt x="1040" y="0"/>
                      <a:pt x="1057" y="11"/>
                      <a:pt x="1061" y="28"/>
                    </a:cubicBezTo>
                    <a:cubicBezTo>
                      <a:pt x="1110" y="217"/>
                      <a:pt x="979" y="316"/>
                      <a:pt x="902" y="343"/>
                    </a:cubicBezTo>
                    <a:cubicBezTo>
                      <a:pt x="901" y="343"/>
                      <a:pt x="899" y="344"/>
                      <a:pt x="897" y="344"/>
                    </a:cubicBezTo>
                    <a:lnTo>
                      <a:pt x="744" y="371"/>
                    </a:lnTo>
                    <a:lnTo>
                      <a:pt x="744" y="513"/>
                    </a:lnTo>
                    <a:cubicBezTo>
                      <a:pt x="744" y="614"/>
                      <a:pt x="662" y="696"/>
                      <a:pt x="561" y="69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19" name="Freeform 312"/>
              <p:cNvSpPr/>
              <p:nvPr/>
            </p:nvSpPr>
            <p:spPr bwMode="auto">
              <a:xfrm>
                <a:off x="8589963" y="4478338"/>
                <a:ext cx="95250" cy="92075"/>
              </a:xfrm>
              <a:custGeom>
                <a:avLst/>
                <a:gdLst>
                  <a:gd name="T0" fmla="*/ 2147483646 w 204"/>
                  <a:gd name="T1" fmla="*/ 2147483646 h 195"/>
                  <a:gd name="T2" fmla="*/ 2147483646 w 204"/>
                  <a:gd name="T3" fmla="*/ 2147483646 h 195"/>
                  <a:gd name="T4" fmla="*/ 0 w 204"/>
                  <a:gd name="T5" fmla="*/ 2147483646 h 195"/>
                  <a:gd name="T6" fmla="*/ 2147483646 w 204"/>
                  <a:gd name="T7" fmla="*/ 2147483646 h 195"/>
                  <a:gd name="T8" fmla="*/ 2147483646 w 204"/>
                  <a:gd name="T9" fmla="*/ 2147483646 h 195"/>
                  <a:gd name="T10" fmla="*/ 2147483646 w 204"/>
                  <a:gd name="T11" fmla="*/ 2147483646 h 195"/>
                  <a:gd name="T12" fmla="*/ 2147483646 w 204"/>
                  <a:gd name="T13" fmla="*/ 2147483646 h 195"/>
                  <a:gd name="T14" fmla="*/ 2147483646 w 204"/>
                  <a:gd name="T15" fmla="*/ 2147483646 h 195"/>
                  <a:gd name="T16" fmla="*/ 2147483646 w 204"/>
                  <a:gd name="T17" fmla="*/ 2147483646 h 195"/>
                  <a:gd name="T18" fmla="*/ 2147483646 w 204"/>
                  <a:gd name="T19" fmla="*/ 2147483646 h 195"/>
                  <a:gd name="T20" fmla="*/ 2147483646 w 204"/>
                  <a:gd name="T21" fmla="*/ 2147483646 h 195"/>
                  <a:gd name="T22" fmla="*/ 2147483646 w 204"/>
                  <a:gd name="T23" fmla="*/ 2147483646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95"/>
                  <a:gd name="T38" fmla="*/ 204 w 204"/>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95">
                    <a:moveTo>
                      <a:pt x="101" y="195"/>
                    </a:moveTo>
                    <a:lnTo>
                      <a:pt x="101" y="195"/>
                    </a:lnTo>
                    <a:cubicBezTo>
                      <a:pt x="45" y="195"/>
                      <a:pt x="0" y="149"/>
                      <a:pt x="0" y="94"/>
                    </a:cubicBezTo>
                    <a:cubicBezTo>
                      <a:pt x="0" y="61"/>
                      <a:pt x="16" y="29"/>
                      <a:pt x="44" y="11"/>
                    </a:cubicBezTo>
                    <a:cubicBezTo>
                      <a:pt x="59" y="0"/>
                      <a:pt x="80" y="4"/>
                      <a:pt x="90" y="19"/>
                    </a:cubicBezTo>
                    <a:cubicBezTo>
                      <a:pt x="101" y="34"/>
                      <a:pt x="97" y="55"/>
                      <a:pt x="82" y="65"/>
                    </a:cubicBezTo>
                    <a:cubicBezTo>
                      <a:pt x="72" y="72"/>
                      <a:pt x="67" y="82"/>
                      <a:pt x="67" y="94"/>
                    </a:cubicBezTo>
                    <a:cubicBezTo>
                      <a:pt x="67" y="113"/>
                      <a:pt x="82" y="128"/>
                      <a:pt x="101" y="128"/>
                    </a:cubicBezTo>
                    <a:cubicBezTo>
                      <a:pt x="119" y="128"/>
                      <a:pt x="134" y="115"/>
                      <a:pt x="135" y="97"/>
                    </a:cubicBezTo>
                    <a:cubicBezTo>
                      <a:pt x="137" y="79"/>
                      <a:pt x="153" y="66"/>
                      <a:pt x="172" y="67"/>
                    </a:cubicBezTo>
                    <a:cubicBezTo>
                      <a:pt x="190" y="69"/>
                      <a:pt x="204" y="86"/>
                      <a:pt x="202" y="104"/>
                    </a:cubicBezTo>
                    <a:cubicBezTo>
                      <a:pt x="197" y="156"/>
                      <a:pt x="153" y="195"/>
                      <a:pt x="101" y="19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0" name="Freeform 313"/>
              <p:cNvSpPr/>
              <p:nvPr/>
            </p:nvSpPr>
            <p:spPr bwMode="auto">
              <a:xfrm>
                <a:off x="8872538" y="4686300"/>
                <a:ext cx="134938" cy="104775"/>
              </a:xfrm>
              <a:custGeom>
                <a:avLst/>
                <a:gdLst>
                  <a:gd name="T0" fmla="*/ 2147483646 w 285"/>
                  <a:gd name="T1" fmla="*/ 2147483646 h 221"/>
                  <a:gd name="T2" fmla="*/ 2147483646 w 285"/>
                  <a:gd name="T3" fmla="*/ 2147483646 h 221"/>
                  <a:gd name="T4" fmla="*/ 2147483646 w 285"/>
                  <a:gd name="T5" fmla="*/ 2147483646 h 221"/>
                  <a:gd name="T6" fmla="*/ 0 w 285"/>
                  <a:gd name="T7" fmla="*/ 2147483646 h 221"/>
                  <a:gd name="T8" fmla="*/ 2147483646 w 285"/>
                  <a:gd name="T9" fmla="*/ 0 h 221"/>
                  <a:gd name="T10" fmla="*/ 2147483646 w 285"/>
                  <a:gd name="T11" fmla="*/ 2147483646 h 221"/>
                  <a:gd name="T12" fmla="*/ 2147483646 w 285"/>
                  <a:gd name="T13" fmla="*/ 2147483646 h 221"/>
                  <a:gd name="T14" fmla="*/ 2147483646 w 285"/>
                  <a:gd name="T15" fmla="*/ 2147483646 h 221"/>
                  <a:gd name="T16" fmla="*/ 2147483646 w 285"/>
                  <a:gd name="T17" fmla="*/ 2147483646 h 221"/>
                  <a:gd name="T18" fmla="*/ 2147483646 w 285"/>
                  <a:gd name="T19" fmla="*/ 2147483646 h 2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5"/>
                  <a:gd name="T31" fmla="*/ 0 h 221"/>
                  <a:gd name="T32" fmla="*/ 285 w 285"/>
                  <a:gd name="T33" fmla="*/ 221 h 2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5" h="221">
                    <a:moveTo>
                      <a:pt x="252" y="221"/>
                    </a:moveTo>
                    <a:lnTo>
                      <a:pt x="252" y="221"/>
                    </a:lnTo>
                    <a:lnTo>
                      <a:pt x="228" y="221"/>
                    </a:lnTo>
                    <a:cubicBezTo>
                      <a:pt x="47" y="221"/>
                      <a:pt x="0" y="98"/>
                      <a:pt x="0" y="33"/>
                    </a:cubicBezTo>
                    <a:cubicBezTo>
                      <a:pt x="0" y="15"/>
                      <a:pt x="15" y="0"/>
                      <a:pt x="33" y="0"/>
                    </a:cubicBezTo>
                    <a:cubicBezTo>
                      <a:pt x="52" y="0"/>
                      <a:pt x="66" y="15"/>
                      <a:pt x="66" y="33"/>
                    </a:cubicBezTo>
                    <a:cubicBezTo>
                      <a:pt x="66" y="38"/>
                      <a:pt x="68" y="154"/>
                      <a:pt x="228" y="154"/>
                    </a:cubicBezTo>
                    <a:lnTo>
                      <a:pt x="251" y="154"/>
                    </a:lnTo>
                    <a:cubicBezTo>
                      <a:pt x="270" y="154"/>
                      <a:pt x="285" y="169"/>
                      <a:pt x="285" y="187"/>
                    </a:cubicBezTo>
                    <a:cubicBezTo>
                      <a:pt x="285" y="206"/>
                      <a:pt x="270" y="221"/>
                      <a:pt x="252" y="22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1" name="Freeform 314"/>
              <p:cNvSpPr/>
              <p:nvPr/>
            </p:nvSpPr>
            <p:spPr bwMode="auto">
              <a:xfrm>
                <a:off x="8801100" y="4533900"/>
                <a:ext cx="174625" cy="57150"/>
              </a:xfrm>
              <a:custGeom>
                <a:avLst/>
                <a:gdLst>
                  <a:gd name="T0" fmla="*/ 2147483646 w 372"/>
                  <a:gd name="T1" fmla="*/ 2147483646 h 122"/>
                  <a:gd name="T2" fmla="*/ 2147483646 w 372"/>
                  <a:gd name="T3" fmla="*/ 2147483646 h 122"/>
                  <a:gd name="T4" fmla="*/ 2147483646 w 372"/>
                  <a:gd name="T5" fmla="*/ 2147483646 h 122"/>
                  <a:gd name="T6" fmla="*/ 2147483646 w 372"/>
                  <a:gd name="T7" fmla="*/ 2147483646 h 122"/>
                  <a:gd name="T8" fmla="*/ 2147483646 w 372"/>
                  <a:gd name="T9" fmla="*/ 2147483646 h 122"/>
                  <a:gd name="T10" fmla="*/ 2147483646 w 372"/>
                  <a:gd name="T11" fmla="*/ 2147483646 h 122"/>
                  <a:gd name="T12" fmla="*/ 2147483646 w 372"/>
                  <a:gd name="T13" fmla="*/ 2147483646 h 122"/>
                  <a:gd name="T14" fmla="*/ 2147483646 w 372"/>
                  <a:gd name="T15" fmla="*/ 2147483646 h 122"/>
                  <a:gd name="T16" fmla="*/ 2147483646 w 37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2"/>
                  <a:gd name="T28" fmla="*/ 0 h 122"/>
                  <a:gd name="T29" fmla="*/ 372 w 37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2" h="122">
                    <a:moveTo>
                      <a:pt x="36" y="122"/>
                    </a:moveTo>
                    <a:lnTo>
                      <a:pt x="36" y="122"/>
                    </a:lnTo>
                    <a:cubicBezTo>
                      <a:pt x="20" y="122"/>
                      <a:pt x="6" y="110"/>
                      <a:pt x="3" y="94"/>
                    </a:cubicBezTo>
                    <a:cubicBezTo>
                      <a:pt x="0" y="76"/>
                      <a:pt x="12" y="59"/>
                      <a:pt x="30" y="55"/>
                    </a:cubicBezTo>
                    <a:lnTo>
                      <a:pt x="330" y="4"/>
                    </a:lnTo>
                    <a:cubicBezTo>
                      <a:pt x="349" y="0"/>
                      <a:pt x="366" y="13"/>
                      <a:pt x="369" y="31"/>
                    </a:cubicBezTo>
                    <a:cubicBezTo>
                      <a:pt x="372" y="49"/>
                      <a:pt x="360" y="66"/>
                      <a:pt x="342" y="69"/>
                    </a:cubicBezTo>
                    <a:lnTo>
                      <a:pt x="42" y="121"/>
                    </a:lnTo>
                    <a:cubicBezTo>
                      <a:pt x="40" y="122"/>
                      <a:pt x="38" y="122"/>
                      <a:pt x="36" y="122"/>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2" name="Freeform 315"/>
              <p:cNvSpPr/>
              <p:nvPr/>
            </p:nvSpPr>
            <p:spPr bwMode="auto">
              <a:xfrm>
                <a:off x="9058275" y="4741863"/>
                <a:ext cx="65088" cy="65088"/>
              </a:xfrm>
              <a:custGeom>
                <a:avLst/>
                <a:gdLst>
                  <a:gd name="T0" fmla="*/ 2147483646 w 138"/>
                  <a:gd name="T1" fmla="*/ 2147483646 h 139"/>
                  <a:gd name="T2" fmla="*/ 2147483646 w 138"/>
                  <a:gd name="T3" fmla="*/ 2147483646 h 139"/>
                  <a:gd name="T4" fmla="*/ 2147483646 w 138"/>
                  <a:gd name="T5" fmla="*/ 2147483646 h 139"/>
                  <a:gd name="T6" fmla="*/ 0 w 138"/>
                  <a:gd name="T7" fmla="*/ 2147483646 h 139"/>
                  <a:gd name="T8" fmla="*/ 2147483646 w 138"/>
                  <a:gd name="T9" fmla="*/ 0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138" y="69"/>
                    </a:moveTo>
                    <a:lnTo>
                      <a:pt x="138" y="69"/>
                    </a:lnTo>
                    <a:cubicBezTo>
                      <a:pt x="138" y="108"/>
                      <a:pt x="107" y="139"/>
                      <a:pt x="69" y="139"/>
                    </a:cubicBezTo>
                    <a:cubicBezTo>
                      <a:pt x="31" y="139"/>
                      <a:pt x="0" y="108"/>
                      <a:pt x="0" y="69"/>
                    </a:cubicBezTo>
                    <a:cubicBezTo>
                      <a:pt x="0" y="31"/>
                      <a:pt x="31" y="0"/>
                      <a:pt x="69" y="0"/>
                    </a:cubicBezTo>
                    <a:cubicBezTo>
                      <a:pt x="107" y="0"/>
                      <a:pt x="138" y="31"/>
                      <a:pt x="138"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3" name="Freeform 316"/>
              <p:cNvSpPr/>
              <p:nvPr/>
            </p:nvSpPr>
            <p:spPr bwMode="auto">
              <a:xfrm>
                <a:off x="8958263" y="4741863"/>
                <a:ext cx="65088" cy="65088"/>
              </a:xfrm>
              <a:custGeom>
                <a:avLst/>
                <a:gdLst>
                  <a:gd name="T0" fmla="*/ 2147483646 w 139"/>
                  <a:gd name="T1" fmla="*/ 2147483646 h 139"/>
                  <a:gd name="T2" fmla="*/ 2147483646 w 139"/>
                  <a:gd name="T3" fmla="*/ 2147483646 h 139"/>
                  <a:gd name="T4" fmla="*/ 2147483646 w 139"/>
                  <a:gd name="T5" fmla="*/ 2147483646 h 139"/>
                  <a:gd name="T6" fmla="*/ 0 w 139"/>
                  <a:gd name="T7" fmla="*/ 2147483646 h 139"/>
                  <a:gd name="T8" fmla="*/ 2147483646 w 139"/>
                  <a:gd name="T9" fmla="*/ 0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139" y="69"/>
                    </a:moveTo>
                    <a:lnTo>
                      <a:pt x="139" y="69"/>
                    </a:lnTo>
                    <a:cubicBezTo>
                      <a:pt x="139" y="108"/>
                      <a:pt x="108" y="139"/>
                      <a:pt x="70" y="139"/>
                    </a:cubicBezTo>
                    <a:cubicBezTo>
                      <a:pt x="31" y="139"/>
                      <a:pt x="0" y="108"/>
                      <a:pt x="0" y="69"/>
                    </a:cubicBezTo>
                    <a:cubicBezTo>
                      <a:pt x="0" y="31"/>
                      <a:pt x="31" y="0"/>
                      <a:pt x="70" y="0"/>
                    </a:cubicBezTo>
                    <a:cubicBezTo>
                      <a:pt x="108" y="0"/>
                      <a:pt x="139" y="31"/>
                      <a:pt x="139"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4" name="Freeform 371"/>
              <p:cNvSpPr/>
              <p:nvPr/>
            </p:nvSpPr>
            <p:spPr bwMode="auto">
              <a:xfrm>
                <a:off x="9075738" y="4759325"/>
                <a:ext cx="95250" cy="31750"/>
              </a:xfrm>
              <a:custGeom>
                <a:avLst/>
                <a:gdLst>
                  <a:gd name="T0" fmla="*/ 2147483646 w 202"/>
                  <a:gd name="T1" fmla="*/ 2147483646 h 67"/>
                  <a:gd name="T2" fmla="*/ 2147483646 w 202"/>
                  <a:gd name="T3" fmla="*/ 2147483646 h 67"/>
                  <a:gd name="T4" fmla="*/ 2147483646 w 202"/>
                  <a:gd name="T5" fmla="*/ 2147483646 h 67"/>
                  <a:gd name="T6" fmla="*/ 0 w 202"/>
                  <a:gd name="T7" fmla="*/ 2147483646 h 67"/>
                  <a:gd name="T8" fmla="*/ 2147483646 w 202"/>
                  <a:gd name="T9" fmla="*/ 0 h 67"/>
                  <a:gd name="T10" fmla="*/ 2147483646 w 202"/>
                  <a:gd name="T11" fmla="*/ 0 h 67"/>
                  <a:gd name="T12" fmla="*/ 2147483646 w 202"/>
                  <a:gd name="T13" fmla="*/ 2147483646 h 67"/>
                  <a:gd name="T14" fmla="*/ 2147483646 w 202"/>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169" y="67"/>
                    </a:moveTo>
                    <a:lnTo>
                      <a:pt x="169" y="67"/>
                    </a:lnTo>
                    <a:lnTo>
                      <a:pt x="33" y="67"/>
                    </a:lnTo>
                    <a:cubicBezTo>
                      <a:pt x="15" y="67"/>
                      <a:pt x="0" y="52"/>
                      <a:pt x="0" y="33"/>
                    </a:cubicBezTo>
                    <a:cubicBezTo>
                      <a:pt x="0" y="15"/>
                      <a:pt x="15" y="0"/>
                      <a:pt x="33" y="0"/>
                    </a:cubicBezTo>
                    <a:lnTo>
                      <a:pt x="169" y="0"/>
                    </a:lnTo>
                    <a:cubicBezTo>
                      <a:pt x="187" y="0"/>
                      <a:pt x="202" y="15"/>
                      <a:pt x="202" y="33"/>
                    </a:cubicBezTo>
                    <a:cubicBezTo>
                      <a:pt x="202" y="52"/>
                      <a:pt x="187" y="67"/>
                      <a:pt x="169" y="6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25" name="Freeform 372"/>
              <p:cNvSpPr/>
              <p:nvPr/>
            </p:nvSpPr>
            <p:spPr bwMode="auto">
              <a:xfrm>
                <a:off x="9155113" y="4724400"/>
                <a:ext cx="50800" cy="100013"/>
              </a:xfrm>
              <a:custGeom>
                <a:avLst/>
                <a:gdLst>
                  <a:gd name="T0" fmla="*/ 2147483646 w 107"/>
                  <a:gd name="T1" fmla="*/ 2147483646 h 215"/>
                  <a:gd name="T2" fmla="*/ 2147483646 w 107"/>
                  <a:gd name="T3" fmla="*/ 2147483646 h 215"/>
                  <a:gd name="T4" fmla="*/ 0 w 107"/>
                  <a:gd name="T5" fmla="*/ 2147483646 h 215"/>
                  <a:gd name="T6" fmla="*/ 2147483646 w 107"/>
                  <a:gd name="T7" fmla="*/ 0 h 215"/>
                  <a:gd name="T8" fmla="*/ 0 60000 65536"/>
                  <a:gd name="T9" fmla="*/ 0 60000 65536"/>
                  <a:gd name="T10" fmla="*/ 0 60000 65536"/>
                  <a:gd name="T11" fmla="*/ 0 60000 65536"/>
                  <a:gd name="T12" fmla="*/ 0 w 107"/>
                  <a:gd name="T13" fmla="*/ 0 h 215"/>
                  <a:gd name="T14" fmla="*/ 107 w 107"/>
                  <a:gd name="T15" fmla="*/ 215 h 215"/>
                </a:gdLst>
                <a:ahLst/>
                <a:cxnLst>
                  <a:cxn ang="T8">
                    <a:pos x="T0" y="T1"/>
                  </a:cxn>
                  <a:cxn ang="T9">
                    <a:pos x="T2" y="T3"/>
                  </a:cxn>
                  <a:cxn ang="T10">
                    <a:pos x="T4" y="T5"/>
                  </a:cxn>
                  <a:cxn ang="T11">
                    <a:pos x="T6" y="T7"/>
                  </a:cxn>
                </a:cxnLst>
                <a:rect l="T12" t="T13" r="T14" b="T15"/>
                <a:pathLst>
                  <a:path w="107" h="215">
                    <a:moveTo>
                      <a:pt x="107" y="215"/>
                    </a:moveTo>
                    <a:lnTo>
                      <a:pt x="107" y="215"/>
                    </a:lnTo>
                    <a:cubicBezTo>
                      <a:pt x="48" y="215"/>
                      <a:pt x="0" y="167"/>
                      <a:pt x="0" y="107"/>
                    </a:cubicBezTo>
                    <a:cubicBezTo>
                      <a:pt x="0" y="48"/>
                      <a:pt x="48" y="0"/>
                      <a:pt x="107" y="0"/>
                    </a:cubicBezTo>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solidFill>
                    <a:srgbClr val="002060"/>
                  </a:solidFill>
                  <a:latin typeface="微软雅黑" panose="020B0503020204020204" pitchFamily="34" charset="-122"/>
                  <a:ea typeface="微软雅黑" panose="020B0503020204020204" pitchFamily="34" charset="-122"/>
                </a:endParaRPr>
              </a:p>
            </p:txBody>
          </p:sp>
        </p:grpSp>
      </p:grpSp>
      <p:sp>
        <p:nvSpPr>
          <p:cNvPr id="111" name="圆角矩形 105"/>
          <p:cNvSpPr/>
          <p:nvPr/>
        </p:nvSpPr>
        <p:spPr>
          <a:xfrm>
            <a:off x="5052858" y="5132822"/>
            <a:ext cx="935635" cy="915728"/>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8565">
              <a:defRPr/>
            </a:pPr>
            <a:endParaRPr lang="en-US" altLang="zh-CN" sz="1200" kern="0"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12" name="Text Box 4"/>
          <p:cNvSpPr txBox="1"/>
          <p:nvPr/>
        </p:nvSpPr>
        <p:spPr>
          <a:xfrm>
            <a:off x="5154155" y="5121857"/>
            <a:ext cx="834338"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mn-ea"/>
                <a:sym typeface="+mn-lt"/>
              </a:rPr>
              <a:t>公共安全</a:t>
            </a:r>
            <a:endParaRPr sz="1200"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13" name="Text Box 4"/>
          <p:cNvSpPr txBox="1"/>
          <p:nvPr/>
        </p:nvSpPr>
        <p:spPr>
          <a:xfrm>
            <a:off x="5085693" y="5436944"/>
            <a:ext cx="902800" cy="434302"/>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lnSpc>
                <a:spcPct val="100000"/>
              </a:lnSpc>
            </a:pPr>
            <a:r>
              <a:rPr lang="zh-CN" altLang="en-US" sz="1200" dirty="0">
                <a:solidFill>
                  <a:srgbClr val="002060"/>
                </a:solidFill>
                <a:latin typeface="微软雅黑" panose="020B0503020204020204" pitchFamily="34" charset="-122"/>
                <a:ea typeface="微软雅黑" panose="020B0503020204020204" pitchFamily="34" charset="-122"/>
                <a:cs typeface="+mn-ea"/>
                <a:sym typeface="+mn-lt"/>
              </a:rPr>
              <a:t>人脸识别</a:t>
            </a:r>
            <a:endParaRPr lang="en-US" altLang="zh-CN" sz="1200" dirty="0">
              <a:solidFill>
                <a:srgbClr val="002060"/>
              </a:solidFill>
              <a:latin typeface="微软雅黑" panose="020B0503020204020204" pitchFamily="34" charset="-122"/>
              <a:ea typeface="微软雅黑" panose="020B0503020204020204" pitchFamily="34" charset="-122"/>
              <a:cs typeface="+mn-ea"/>
              <a:sym typeface="+mn-lt"/>
            </a:endParaRPr>
          </a:p>
          <a:p>
            <a:pPr algn="ctr">
              <a:lnSpc>
                <a:spcPct val="100000"/>
              </a:lnSpc>
            </a:pPr>
            <a:r>
              <a:rPr lang="zh-CN" altLang="en-US" sz="1200" dirty="0">
                <a:solidFill>
                  <a:srgbClr val="002060"/>
                </a:solidFill>
                <a:latin typeface="微软雅黑" panose="020B0503020204020204" pitchFamily="34" charset="-122"/>
                <a:ea typeface="微软雅黑" panose="020B0503020204020204" pitchFamily="34" charset="-122"/>
                <a:cs typeface="+mn-ea"/>
                <a:sym typeface="+mn-lt"/>
              </a:rPr>
              <a:t>轨迹跟踪</a:t>
            </a:r>
            <a:endParaRPr lang="en-US" altLang="zh-CN" sz="1200" dirty="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94" name="组合 93"/>
          <p:cNvGrpSpPr/>
          <p:nvPr/>
        </p:nvGrpSpPr>
        <p:grpSpPr>
          <a:xfrm>
            <a:off x="6536761" y="4493758"/>
            <a:ext cx="467817" cy="425159"/>
            <a:chOff x="8444594" y="1462550"/>
            <a:chExt cx="887398" cy="885257"/>
          </a:xfrm>
        </p:grpSpPr>
        <p:sp>
          <p:nvSpPr>
            <p:cNvPr id="99" name="椭圆 5"/>
            <p:cNvSpPr/>
            <p:nvPr/>
          </p:nvSpPr>
          <p:spPr>
            <a:xfrm>
              <a:off x="8444594" y="1462550"/>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8565">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00" name="成组"/>
            <p:cNvGrpSpPr/>
            <p:nvPr/>
          </p:nvGrpSpPr>
          <p:grpSpPr>
            <a:xfrm rot="10800000" flipH="1">
              <a:off x="8605140" y="1721424"/>
              <a:ext cx="582697" cy="387850"/>
              <a:chOff x="0" y="0"/>
              <a:chExt cx="1295252" cy="862134"/>
            </a:xfrm>
            <a:solidFill>
              <a:srgbClr val="C00000"/>
            </a:solidFill>
          </p:grpSpPr>
          <p:sp>
            <p:nvSpPr>
              <p:cNvPr id="101" name="圆形"/>
              <p:cNvSpPr/>
              <p:nvPr/>
            </p:nvSpPr>
            <p:spPr>
              <a:xfrm>
                <a:off x="1086951" y="358646"/>
                <a:ext cx="117322" cy="117251"/>
              </a:xfrm>
              <a:prstGeom prst="ellipse">
                <a:avLst/>
              </a:pr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2" name="椭圆形"/>
              <p:cNvSpPr/>
              <p:nvPr/>
            </p:nvSpPr>
            <p:spPr>
              <a:xfrm>
                <a:off x="1086951" y="175876"/>
                <a:ext cx="117322" cy="120700"/>
              </a:xfrm>
              <a:prstGeom prst="ellipse">
                <a:avLst/>
              </a:pr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3" name="形状"/>
              <p:cNvSpPr/>
              <p:nvPr/>
            </p:nvSpPr>
            <p:spPr>
              <a:xfrm>
                <a:off x="789664" y="578856"/>
                <a:ext cx="505589" cy="283279"/>
              </a:xfrm>
              <a:custGeom>
                <a:avLst/>
                <a:gdLst/>
                <a:ahLst/>
                <a:cxnLst>
                  <a:cxn ang="0">
                    <a:pos x="wd2" y="hd2"/>
                  </a:cxn>
                  <a:cxn ang="5400000">
                    <a:pos x="wd2" y="hd2"/>
                  </a:cxn>
                  <a:cxn ang="10800000">
                    <a:pos x="wd2" y="hd2"/>
                  </a:cxn>
                  <a:cxn ang="16200000">
                    <a:pos x="wd2" y="hd2"/>
                  </a:cxn>
                </a:cxnLst>
                <a:rect l="0" t="0" r="r" b="b"/>
                <a:pathLst>
                  <a:path w="21384" h="21377" extrusionOk="0">
                    <a:moveTo>
                      <a:pt x="10739" y="21377"/>
                    </a:moveTo>
                    <a:cubicBezTo>
                      <a:pt x="10368" y="21377"/>
                      <a:pt x="10122" y="21154"/>
                      <a:pt x="9875" y="20709"/>
                    </a:cubicBezTo>
                    <a:cubicBezTo>
                      <a:pt x="371" y="3340"/>
                      <a:pt x="371" y="3340"/>
                      <a:pt x="371" y="3340"/>
                    </a:cubicBezTo>
                    <a:cubicBezTo>
                      <a:pt x="-123" y="2672"/>
                      <a:pt x="-123" y="1336"/>
                      <a:pt x="371" y="668"/>
                    </a:cubicBezTo>
                    <a:cubicBezTo>
                      <a:pt x="741" y="-223"/>
                      <a:pt x="1482" y="-223"/>
                      <a:pt x="1852" y="668"/>
                    </a:cubicBezTo>
                    <a:cubicBezTo>
                      <a:pt x="10739" y="16478"/>
                      <a:pt x="10739" y="16478"/>
                      <a:pt x="10739" y="16478"/>
                    </a:cubicBezTo>
                    <a:cubicBezTo>
                      <a:pt x="19502" y="668"/>
                      <a:pt x="19502" y="668"/>
                      <a:pt x="19502" y="668"/>
                    </a:cubicBezTo>
                    <a:cubicBezTo>
                      <a:pt x="19872" y="-223"/>
                      <a:pt x="20613" y="-223"/>
                      <a:pt x="21107" y="668"/>
                    </a:cubicBezTo>
                    <a:cubicBezTo>
                      <a:pt x="21477" y="1336"/>
                      <a:pt x="21477" y="2672"/>
                      <a:pt x="21107" y="3340"/>
                    </a:cubicBezTo>
                    <a:cubicBezTo>
                      <a:pt x="11479" y="20709"/>
                      <a:pt x="11479" y="20709"/>
                      <a:pt x="11479" y="20709"/>
                    </a:cubicBezTo>
                    <a:cubicBezTo>
                      <a:pt x="11232" y="21154"/>
                      <a:pt x="10986" y="21377"/>
                      <a:pt x="10739" y="21377"/>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4" name="形状"/>
              <p:cNvSpPr/>
              <p:nvPr/>
            </p:nvSpPr>
            <p:spPr>
              <a:xfrm>
                <a:off x="1118007" y="0"/>
                <a:ext cx="55212" cy="26553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640"/>
                      <a:pt x="0" y="19440"/>
                    </a:cubicBezTo>
                    <a:cubicBezTo>
                      <a:pt x="0" y="2160"/>
                      <a:pt x="0" y="2160"/>
                      <a:pt x="0" y="2160"/>
                    </a:cubicBezTo>
                    <a:cubicBezTo>
                      <a:pt x="0" y="1200"/>
                      <a:pt x="4800" y="0"/>
                      <a:pt x="10800" y="0"/>
                    </a:cubicBezTo>
                    <a:cubicBezTo>
                      <a:pt x="16800" y="0"/>
                      <a:pt x="21600" y="1200"/>
                      <a:pt x="21600" y="2160"/>
                    </a:cubicBezTo>
                    <a:cubicBezTo>
                      <a:pt x="21600" y="19440"/>
                      <a:pt x="21600" y="19440"/>
                      <a:pt x="21600" y="19440"/>
                    </a:cubicBezTo>
                    <a:cubicBezTo>
                      <a:pt x="21600" y="20640"/>
                      <a:pt x="16800" y="21600"/>
                      <a:pt x="10800"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5" name="形状"/>
              <p:cNvSpPr/>
              <p:nvPr/>
            </p:nvSpPr>
            <p:spPr>
              <a:xfrm>
                <a:off x="1118007" y="389684"/>
                <a:ext cx="55212" cy="3655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909"/>
                      <a:pt x="0" y="20045"/>
                    </a:cubicBezTo>
                    <a:cubicBezTo>
                      <a:pt x="0" y="1555"/>
                      <a:pt x="0" y="1555"/>
                      <a:pt x="0" y="1555"/>
                    </a:cubicBezTo>
                    <a:cubicBezTo>
                      <a:pt x="0" y="691"/>
                      <a:pt x="4800" y="0"/>
                      <a:pt x="10800" y="0"/>
                    </a:cubicBezTo>
                    <a:cubicBezTo>
                      <a:pt x="16800" y="0"/>
                      <a:pt x="21600" y="691"/>
                      <a:pt x="21600" y="1555"/>
                    </a:cubicBezTo>
                    <a:cubicBezTo>
                      <a:pt x="21600" y="20045"/>
                      <a:pt x="21600" y="20045"/>
                      <a:pt x="21600" y="20045"/>
                    </a:cubicBezTo>
                    <a:cubicBezTo>
                      <a:pt x="21600" y="20909"/>
                      <a:pt x="16800" y="21600"/>
                      <a:pt x="10800"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6" name="形状"/>
              <p:cNvSpPr/>
              <p:nvPr/>
            </p:nvSpPr>
            <p:spPr>
              <a:xfrm>
                <a:off x="910969" y="0"/>
                <a:ext cx="55211" cy="7552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6000" y="21600"/>
                      <a:pt x="0" y="21265"/>
                      <a:pt x="0" y="20847"/>
                    </a:cubicBezTo>
                    <a:cubicBezTo>
                      <a:pt x="0" y="753"/>
                      <a:pt x="0" y="753"/>
                      <a:pt x="0" y="753"/>
                    </a:cubicBezTo>
                    <a:cubicBezTo>
                      <a:pt x="0" y="419"/>
                      <a:pt x="6000" y="0"/>
                      <a:pt x="10800" y="0"/>
                    </a:cubicBezTo>
                    <a:cubicBezTo>
                      <a:pt x="16800" y="0"/>
                      <a:pt x="21600" y="419"/>
                      <a:pt x="21600" y="753"/>
                    </a:cubicBezTo>
                    <a:cubicBezTo>
                      <a:pt x="21600" y="20847"/>
                      <a:pt x="21600" y="20847"/>
                      <a:pt x="21600" y="20847"/>
                    </a:cubicBezTo>
                    <a:cubicBezTo>
                      <a:pt x="21600" y="21265"/>
                      <a:pt x="16800" y="21600"/>
                      <a:pt x="10800" y="21600"/>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7" name="形状"/>
              <p:cNvSpPr/>
              <p:nvPr/>
            </p:nvSpPr>
            <p:spPr>
              <a:xfrm>
                <a:off x="0" y="0"/>
                <a:ext cx="852310" cy="858685"/>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08" name="形状"/>
              <p:cNvSpPr/>
              <p:nvPr/>
            </p:nvSpPr>
            <p:spPr>
              <a:xfrm>
                <a:off x="203586" y="206911"/>
                <a:ext cx="445135" cy="4448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3175" cap="flat">
                <a:noFill/>
                <a:miter lim="400000"/>
              </a:ln>
              <a:effectLst/>
            </p:spPr>
            <p:txBody>
              <a:bodyPr wrap="square" lIns="22851" tIns="22851" rIns="22851" bIns="22851" numCol="1" anchor="t">
                <a:noAutofit/>
              </a:bodyPr>
              <a:lstStyle/>
              <a:p>
                <a:pPr defTabSz="226695"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200" kern="0">
                  <a:solidFill>
                    <a:srgbClr val="002060"/>
                  </a:solidFill>
                  <a:latin typeface="微软雅黑" panose="020B0503020204020204" pitchFamily="34" charset="-122"/>
                  <a:ea typeface="微软雅黑" panose="020B0503020204020204" pitchFamily="34" charset="-122"/>
                  <a:cs typeface="+mn-ea"/>
                  <a:sym typeface="+mn-lt"/>
                </a:endParaRPr>
              </a:p>
            </p:txBody>
          </p:sp>
        </p:grpSp>
      </p:grpSp>
      <p:sp>
        <p:nvSpPr>
          <p:cNvPr id="96" name="圆角矩形 120"/>
          <p:cNvSpPr/>
          <p:nvPr/>
        </p:nvSpPr>
        <p:spPr>
          <a:xfrm>
            <a:off x="6311246" y="5121857"/>
            <a:ext cx="935635" cy="915728"/>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8565">
              <a:defRPr/>
            </a:pPr>
            <a:endParaRPr lang="en-US" altLang="zh-CN" sz="1200" kern="0"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97" name="Text Box 4"/>
          <p:cNvSpPr txBox="1"/>
          <p:nvPr/>
        </p:nvSpPr>
        <p:spPr>
          <a:xfrm>
            <a:off x="6303616" y="5121857"/>
            <a:ext cx="935635"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mn-ea"/>
                <a:sym typeface="+mn-lt"/>
              </a:rPr>
              <a:t>制 造</a:t>
            </a:r>
            <a:endParaRPr sz="1200"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98" name="Text Box 4"/>
          <p:cNvSpPr txBox="1"/>
          <p:nvPr/>
        </p:nvSpPr>
        <p:spPr>
          <a:xfrm>
            <a:off x="6338329" y="5499429"/>
            <a:ext cx="881826" cy="309333"/>
          </a:xfrm>
          <a:prstGeom prst="rect">
            <a:avLst/>
          </a:prstGeom>
          <a:noFill/>
          <a:ln w="12700" cap="flat">
            <a:noFill/>
            <a:miter lim="400000"/>
          </a:ln>
          <a:effectLst/>
        </p:spPr>
        <p:txBody>
          <a:bodyPr wrap="square" lIns="32171" tIns="32171" rIns="32171" bIns="32171"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dirty="0">
                <a:solidFill>
                  <a:srgbClr val="002060"/>
                </a:solidFill>
                <a:latin typeface="微软雅黑" panose="020B0503020204020204" pitchFamily="34" charset="-122"/>
                <a:ea typeface="微软雅黑" panose="020B0503020204020204" pitchFamily="34" charset="-122"/>
                <a:cs typeface="+mn-ea"/>
                <a:sym typeface="+mn-lt"/>
              </a:rPr>
              <a:t>质量检测</a:t>
            </a:r>
            <a:endParaRPr lang="en-US" altLang="zh-CN" sz="1200"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152" name="矩形 151"/>
          <p:cNvSpPr/>
          <p:nvPr/>
        </p:nvSpPr>
        <p:spPr>
          <a:xfrm>
            <a:off x="584973" y="4871737"/>
            <a:ext cx="1409975" cy="581057"/>
          </a:xfrm>
          <a:prstGeom prst="rect">
            <a:avLst/>
          </a:prstGeom>
        </p:spPr>
        <p:txBody>
          <a:bodyPr wrap="square">
            <a:spAutoFit/>
          </a:bodyPr>
          <a:lstStyle/>
          <a:p>
            <a:pPr algn="ctr">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应用场景</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53" name="矩形 152"/>
          <p:cNvSpPr/>
          <p:nvPr/>
        </p:nvSpPr>
        <p:spPr>
          <a:xfrm>
            <a:off x="6012483" y="2165022"/>
            <a:ext cx="625517" cy="316369"/>
          </a:xfrm>
          <a:prstGeom prst="rect">
            <a:avLst/>
          </a:prstGeom>
        </p:spPr>
        <p:txBody>
          <a:bodyPr wrap="square">
            <a:spAutoFit/>
          </a:bodyPr>
          <a:lstStyle/>
          <a:p>
            <a:pPr algn="ctr">
              <a:lnSpc>
                <a:spcPct val="150000"/>
              </a:lnSpc>
            </a:pPr>
            <a:r>
              <a:rPr lang="en-US" altLang="zh-CN" sz="1100" b="1" dirty="0">
                <a:solidFill>
                  <a:schemeClr val="tx1"/>
                </a:solidFill>
                <a:latin typeface="微软雅黑" panose="020B0503020204020204" pitchFamily="34" charset="-122"/>
                <a:ea typeface="微软雅黑" panose="020B0503020204020204" pitchFamily="34" charset="-122"/>
              </a:rPr>
              <a:t>X 8 +</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pic>
        <p:nvPicPr>
          <p:cNvPr id="154" name="图片 153"/>
          <p:cNvPicPr>
            <a:picLocks noChangeAspect="1"/>
          </p:cNvPicPr>
          <p:nvPr/>
        </p:nvPicPr>
        <p:blipFill>
          <a:blip r:embed="rId5"/>
          <a:stretch>
            <a:fillRect/>
          </a:stretch>
        </p:blipFill>
        <p:spPr>
          <a:xfrm>
            <a:off x="5800012" y="2206446"/>
            <a:ext cx="276432" cy="302324"/>
          </a:xfrm>
          <a:prstGeom prst="rect">
            <a:avLst/>
          </a:prstGeom>
        </p:spPr>
      </p:pic>
      <p:sp>
        <p:nvSpPr>
          <p:cNvPr id="155" name="下箭头 13"/>
          <p:cNvSpPr/>
          <p:nvPr/>
        </p:nvSpPr>
        <p:spPr>
          <a:xfrm>
            <a:off x="3658513" y="2548780"/>
            <a:ext cx="313642" cy="169473"/>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6" name="image60.tif" descr="image60.tif"/>
          <p:cNvPicPr>
            <a:picLocks noChangeAspect="1"/>
          </p:cNvPicPr>
          <p:nvPr/>
        </p:nvPicPr>
        <p:blipFill>
          <a:blip r:embed="rId8"/>
          <a:srcRect t="81" b="81"/>
          <a:stretch>
            <a:fillRect/>
          </a:stretch>
        </p:blipFill>
        <p:spPr>
          <a:xfrm>
            <a:off x="4078267" y="2252274"/>
            <a:ext cx="270165" cy="291249"/>
          </a:xfrm>
          <a:prstGeom prst="rect">
            <a:avLst/>
          </a:prstGeom>
          <a:ln w="3175">
            <a:miter lim="400000"/>
            <a:headEnd/>
            <a:tailEnd/>
          </a:ln>
        </p:spPr>
      </p:pic>
      <p:sp>
        <p:nvSpPr>
          <p:cNvPr id="157" name="矩形 156"/>
          <p:cNvSpPr/>
          <p:nvPr/>
        </p:nvSpPr>
        <p:spPr>
          <a:xfrm>
            <a:off x="4015442" y="2204756"/>
            <a:ext cx="716339" cy="316369"/>
          </a:xfrm>
          <a:prstGeom prst="rect">
            <a:avLst/>
          </a:prstGeom>
        </p:spPr>
        <p:txBody>
          <a:bodyPr wrap="square">
            <a:spAutoFit/>
          </a:bodyPr>
          <a:lstStyle/>
          <a:p>
            <a:pPr algn="r">
              <a:lnSpc>
                <a:spcPct val="150000"/>
              </a:lnSpc>
            </a:pPr>
            <a:r>
              <a:rPr lang="en-US" altLang="zh-CN" sz="1100" b="1" dirty="0">
                <a:solidFill>
                  <a:schemeClr val="tx1"/>
                </a:solidFill>
                <a:latin typeface="微软雅黑" panose="020B0503020204020204" pitchFamily="34" charset="-122"/>
                <a:ea typeface="微软雅黑" panose="020B0503020204020204" pitchFamily="34" charset="-122"/>
              </a:rPr>
              <a:t>  X 2</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pic>
        <p:nvPicPr>
          <p:cNvPr id="158" name="image60.tif" descr="image60.tif"/>
          <p:cNvPicPr>
            <a:picLocks noChangeAspect="1"/>
          </p:cNvPicPr>
          <p:nvPr/>
        </p:nvPicPr>
        <p:blipFill>
          <a:blip r:embed="rId8"/>
          <a:srcRect t="81" b="81"/>
          <a:stretch>
            <a:fillRect/>
          </a:stretch>
        </p:blipFill>
        <p:spPr>
          <a:xfrm>
            <a:off x="6613262" y="2195894"/>
            <a:ext cx="270165" cy="291249"/>
          </a:xfrm>
          <a:prstGeom prst="rect">
            <a:avLst/>
          </a:prstGeom>
          <a:ln w="3175">
            <a:miter lim="400000"/>
            <a:headEnd/>
            <a:tailEnd/>
          </a:ln>
        </p:spPr>
      </p:pic>
      <p:sp>
        <p:nvSpPr>
          <p:cNvPr id="159" name="矩形 158"/>
          <p:cNvSpPr/>
          <p:nvPr/>
        </p:nvSpPr>
        <p:spPr>
          <a:xfrm>
            <a:off x="6567033" y="2168461"/>
            <a:ext cx="716339" cy="316369"/>
          </a:xfrm>
          <a:prstGeom prst="rect">
            <a:avLst/>
          </a:prstGeom>
        </p:spPr>
        <p:txBody>
          <a:bodyPr wrap="square">
            <a:spAutoFit/>
          </a:bodyPr>
          <a:lstStyle/>
          <a:p>
            <a:pPr algn="r">
              <a:lnSpc>
                <a:spcPct val="150000"/>
              </a:lnSpc>
            </a:pPr>
            <a:r>
              <a:rPr lang="en-US" altLang="zh-CN" sz="1100" b="1" dirty="0">
                <a:solidFill>
                  <a:schemeClr val="tx1"/>
                </a:solidFill>
                <a:latin typeface="微软雅黑" panose="020B0503020204020204" pitchFamily="34" charset="-122"/>
                <a:ea typeface="微软雅黑" panose="020B0503020204020204" pitchFamily="34" charset="-122"/>
              </a:rPr>
              <a:t>X 4</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sp>
        <p:nvSpPr>
          <p:cNvPr id="160" name="下箭头 134"/>
          <p:cNvSpPr/>
          <p:nvPr/>
        </p:nvSpPr>
        <p:spPr>
          <a:xfrm>
            <a:off x="6302722" y="2523626"/>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1" name="图片 160"/>
          <p:cNvPicPr>
            <a:picLocks noChangeAspect="1"/>
          </p:cNvPicPr>
          <p:nvPr/>
        </p:nvPicPr>
        <p:blipFill rotWithShape="1">
          <a:blip r:embed="rId1" cstate="screen"/>
          <a:srcRect t="20570" b="25224"/>
          <a:stretch>
            <a:fillRect/>
          </a:stretch>
        </p:blipFill>
        <p:spPr>
          <a:xfrm>
            <a:off x="8839829" y="2195894"/>
            <a:ext cx="496531" cy="256550"/>
          </a:xfrm>
          <a:prstGeom prst="rect">
            <a:avLst/>
          </a:prstGeom>
        </p:spPr>
      </p:pic>
      <p:sp>
        <p:nvSpPr>
          <p:cNvPr id="162" name="矩形 161"/>
          <p:cNvSpPr/>
          <p:nvPr/>
        </p:nvSpPr>
        <p:spPr>
          <a:xfrm>
            <a:off x="9262449" y="2173290"/>
            <a:ext cx="457372" cy="316369"/>
          </a:xfrm>
          <a:prstGeom prst="rect">
            <a:avLst/>
          </a:prstGeom>
        </p:spPr>
        <p:txBody>
          <a:bodyPr wrap="square">
            <a:spAutoFit/>
          </a:bodyPr>
          <a:lstStyle/>
          <a:p>
            <a:pPr algn="ctr">
              <a:lnSpc>
                <a:spcPct val="150000"/>
              </a:lnSpc>
            </a:pPr>
            <a:r>
              <a:rPr lang="en-US" altLang="zh-CN" sz="1100" b="1" dirty="0">
                <a:solidFill>
                  <a:schemeClr val="tx1"/>
                </a:solidFill>
                <a:latin typeface="微软雅黑" panose="020B0503020204020204" pitchFamily="34" charset="-122"/>
                <a:ea typeface="微软雅黑" panose="020B0503020204020204" pitchFamily="34" charset="-122"/>
              </a:rPr>
              <a:t>X n</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sp>
        <p:nvSpPr>
          <p:cNvPr id="163" name="下箭头 137"/>
          <p:cNvSpPr/>
          <p:nvPr/>
        </p:nvSpPr>
        <p:spPr>
          <a:xfrm>
            <a:off x="9122588" y="2473546"/>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4" name="图片 163"/>
          <p:cNvPicPr>
            <a:picLocks noChangeAspect="1"/>
          </p:cNvPicPr>
          <p:nvPr/>
        </p:nvPicPr>
        <p:blipFill>
          <a:blip r:embed="rId12"/>
          <a:stretch>
            <a:fillRect/>
          </a:stretch>
        </p:blipFill>
        <p:spPr>
          <a:xfrm>
            <a:off x="8579572" y="4475220"/>
            <a:ext cx="1310111" cy="1114020"/>
          </a:xfrm>
          <a:prstGeom prst="rect">
            <a:avLst/>
          </a:prstGeom>
        </p:spPr>
      </p:pic>
      <p:pic>
        <p:nvPicPr>
          <p:cNvPr id="165" name="图片 164"/>
          <p:cNvPicPr>
            <a:picLocks noChangeAspect="1"/>
          </p:cNvPicPr>
          <p:nvPr/>
        </p:nvPicPr>
        <p:blipFill>
          <a:blip r:embed="rId13"/>
          <a:stretch>
            <a:fillRect/>
          </a:stretch>
        </p:blipFill>
        <p:spPr>
          <a:xfrm>
            <a:off x="10185602" y="4470554"/>
            <a:ext cx="1318451" cy="1118686"/>
          </a:xfrm>
          <a:prstGeom prst="rect">
            <a:avLst/>
          </a:prstGeom>
        </p:spPr>
      </p:pic>
      <p:pic>
        <p:nvPicPr>
          <p:cNvPr id="166" name="图片 165"/>
          <p:cNvPicPr>
            <a:picLocks noChangeAspect="1"/>
          </p:cNvPicPr>
          <p:nvPr/>
        </p:nvPicPr>
        <p:blipFill>
          <a:blip r:embed="rId14"/>
          <a:stretch>
            <a:fillRect/>
          </a:stretch>
        </p:blipFill>
        <p:spPr>
          <a:xfrm>
            <a:off x="9336360" y="5445224"/>
            <a:ext cx="1454337" cy="1234459"/>
          </a:xfrm>
          <a:prstGeom prst="rect">
            <a:avLst/>
          </a:prstGeom>
        </p:spPr>
      </p:pic>
      <p:sp>
        <p:nvSpPr>
          <p:cNvPr id="16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5.4</a:t>
            </a:r>
            <a:r>
              <a:rPr lang="en-US" altLang="zh-CN" sz="4800" dirty="0">
                <a:solidFill>
                  <a:srgbClr val="002060"/>
                </a:solidFill>
                <a:latin typeface="微软雅黑" panose="020B0503020204020204" pitchFamily="34" charset="-122"/>
                <a:ea typeface="微软雅黑" panose="020B0503020204020204" pitchFamily="34" charset="-122"/>
                <a:cs typeface="+mn-ea"/>
              </a:rPr>
              <a:t> </a:t>
            </a:r>
            <a:r>
              <a:rPr lang="zh-CN" altLang="en-US" sz="3600" b="1" dirty="0">
                <a:solidFill>
                  <a:srgbClr val="002060"/>
                </a:solidFill>
                <a:latin typeface="微软雅黑" panose="020B0503020204020204" pitchFamily="34" charset="-122"/>
                <a:ea typeface="微软雅黑" panose="020B0503020204020204" pitchFamily="34" charset="-122"/>
              </a:rPr>
              <a:t>昇腾</a:t>
            </a:r>
            <a:r>
              <a:rPr lang="en-US" altLang="zh-CN" sz="3600" b="1" dirty="0">
                <a:solidFill>
                  <a:srgbClr val="002060"/>
                </a:solidFill>
                <a:latin typeface="微软雅黑" panose="020B0503020204020204" pitchFamily="34" charset="-122"/>
                <a:ea typeface="微软雅黑" panose="020B0503020204020204" pitchFamily="34" charset="-122"/>
              </a:rPr>
              <a:t>AI</a:t>
            </a:r>
            <a:r>
              <a:rPr lang="zh-CN" altLang="en-US" sz="3600" b="1" dirty="0">
                <a:solidFill>
                  <a:srgbClr val="002060"/>
                </a:solidFill>
                <a:latin typeface="微软雅黑" panose="020B0503020204020204" pitchFamily="34" charset="-122"/>
                <a:ea typeface="微软雅黑" panose="020B0503020204020204" pitchFamily="34" charset="-122"/>
              </a:rPr>
              <a:t>计算系统</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sp>
        <p:nvSpPr>
          <p:cNvPr id="168" name="矩形 167"/>
          <p:cNvSpPr/>
          <p:nvPr/>
        </p:nvSpPr>
        <p:spPr>
          <a:xfrm>
            <a:off x="0" y="963452"/>
            <a:ext cx="12192000" cy="480131"/>
          </a:xfrm>
          <a:prstGeom prst="rect">
            <a:avLst/>
          </a:prstGeom>
        </p:spPr>
        <p:txBody>
          <a:bodyPr wrap="square">
            <a:spAutoFit/>
          </a:bodyPr>
          <a:lstStyle/>
          <a:p>
            <a:pPr marL="342900" lvl="1" indent="-342900">
              <a:lnSpc>
                <a:spcPct val="90000"/>
              </a:lnSpc>
              <a:spcAft>
                <a:spcPct val="15000"/>
              </a:spcAft>
              <a:buFont typeface="Wingdings" panose="05000000000000000000" pitchFamily="2" charset="2"/>
              <a:buChar char="n"/>
            </a:pPr>
            <a:r>
              <a:rPr lang="zh-CN" altLang="en-US" sz="2800" b="1" dirty="0">
                <a:solidFill>
                  <a:srgbClr val="002060"/>
                </a:solidFill>
                <a:latin typeface="微软雅黑" panose="020B0503020204020204" pitchFamily="34" charset="-122"/>
                <a:ea typeface="微软雅黑" panose="020B0503020204020204" pitchFamily="34" charset="-122"/>
              </a:rPr>
              <a:t>基于昇腾</a:t>
            </a:r>
            <a:r>
              <a:rPr lang="en-US" altLang="zh-CN" sz="2800" b="1" dirty="0">
                <a:solidFill>
                  <a:srgbClr val="002060"/>
                </a:solidFill>
                <a:latin typeface="微软雅黑" panose="020B0503020204020204" pitchFamily="34" charset="-122"/>
                <a:ea typeface="微软雅黑" panose="020B0503020204020204" pitchFamily="34" charset="-122"/>
              </a:rPr>
              <a:t>AI</a:t>
            </a:r>
            <a:r>
              <a:rPr lang="zh-CN" altLang="en-US" sz="2800" b="1" dirty="0">
                <a:solidFill>
                  <a:srgbClr val="002060"/>
                </a:solidFill>
                <a:latin typeface="微软雅黑" panose="020B0503020204020204" pitchFamily="34" charset="-122"/>
                <a:ea typeface="微软雅黑" panose="020B0503020204020204" pitchFamily="34" charset="-122"/>
              </a:rPr>
              <a:t>处理器的</a:t>
            </a:r>
            <a:r>
              <a:rPr lang="zh-CN" altLang="en-US" sz="2800" b="1" dirty="0">
                <a:solidFill>
                  <a:srgbClr val="0070C0"/>
                </a:solidFill>
                <a:latin typeface="微软雅黑" panose="020B0503020204020204" pitchFamily="34" charset="-122"/>
                <a:ea typeface="微软雅黑" panose="020B0503020204020204" pitchFamily="34" charset="-122"/>
              </a:rPr>
              <a:t>计算服务器</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10" name="矩形: 圆角 109"/>
          <p:cNvSpPr/>
          <p:nvPr/>
        </p:nvSpPr>
        <p:spPr bwMode="auto">
          <a:xfrm>
            <a:off x="371187" y="1431614"/>
            <a:ext cx="11469591" cy="2751818"/>
          </a:xfrm>
          <a:prstGeom prst="roundRect">
            <a:avLst>
              <a:gd name="adj" fmla="val 5676"/>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7" name="矩形: 圆角 126"/>
          <p:cNvSpPr/>
          <p:nvPr/>
        </p:nvSpPr>
        <p:spPr bwMode="auto">
          <a:xfrm>
            <a:off x="371457" y="4364386"/>
            <a:ext cx="11469591" cy="2107852"/>
          </a:xfrm>
          <a:prstGeom prst="roundRect">
            <a:avLst>
              <a:gd name="adj" fmla="val 5676"/>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18369"/>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63452"/>
            <a:ext cx="12192000" cy="480131"/>
          </a:xfrm>
          <a:prstGeom prst="rect">
            <a:avLst/>
          </a:prstGeom>
        </p:spPr>
        <p:txBody>
          <a:bodyPr wrap="square">
            <a:spAutoFit/>
          </a:bodyPr>
          <a:lstStyle/>
          <a:p>
            <a:pPr marL="342900" lvl="1" indent="-342900">
              <a:lnSpc>
                <a:spcPct val="90000"/>
              </a:lnSpc>
              <a:spcAft>
                <a:spcPct val="15000"/>
              </a:spcAft>
              <a:buFont typeface="Wingdings" panose="05000000000000000000" pitchFamily="2" charset="2"/>
              <a:buChar char="n"/>
            </a:pPr>
            <a:r>
              <a:rPr lang="zh-CN" altLang="en-US" sz="2800" b="1" dirty="0">
                <a:solidFill>
                  <a:srgbClr val="002060"/>
                </a:solidFill>
                <a:latin typeface="微软雅黑" panose="020B0503020204020204" pitchFamily="34" charset="-122"/>
                <a:ea typeface="微软雅黑" panose="020B0503020204020204" pitchFamily="34" charset="-122"/>
              </a:rPr>
              <a:t>基于昇腾</a:t>
            </a:r>
            <a:r>
              <a:rPr lang="en-US" altLang="zh-CN" sz="2800" b="1" dirty="0">
                <a:solidFill>
                  <a:srgbClr val="002060"/>
                </a:solidFill>
                <a:latin typeface="微软雅黑" panose="020B0503020204020204" pitchFamily="34" charset="-122"/>
                <a:ea typeface="微软雅黑" panose="020B0503020204020204" pitchFamily="34" charset="-122"/>
              </a:rPr>
              <a:t>AI</a:t>
            </a:r>
            <a:r>
              <a:rPr lang="zh-CN" altLang="en-US" sz="2800" b="1" dirty="0">
                <a:solidFill>
                  <a:srgbClr val="002060"/>
                </a:solidFill>
                <a:latin typeface="微软雅黑" panose="020B0503020204020204" pitchFamily="34" charset="-122"/>
                <a:ea typeface="微软雅黑" panose="020B0503020204020204" pitchFamily="34" charset="-122"/>
              </a:rPr>
              <a:t>处理器的</a:t>
            </a:r>
            <a:r>
              <a:rPr lang="zh-CN" altLang="en-US" sz="2800" b="1" dirty="0">
                <a:solidFill>
                  <a:srgbClr val="0070C0"/>
                </a:solidFill>
                <a:latin typeface="微软雅黑" panose="020B0503020204020204" pitchFamily="34" charset="-122"/>
                <a:ea typeface="微软雅黑" panose="020B0503020204020204" pitchFamily="34" charset="-122"/>
              </a:rPr>
              <a:t>边端产品</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10" name="Picture 19" descr="\\Bchief-sever180\共享\华为\2016\6月\D-201606417-金融营销材料设计-刘泉\文件\link\组 26.png"/>
          <p:cNvPicPr>
            <a:picLocks noChangeAspect="1" noChangeArrowheads="1"/>
          </p:cNvPicPr>
          <p:nvPr/>
        </p:nvPicPr>
        <p:blipFill>
          <a:blip r:embed="rId1" cstate="print">
            <a:duotone>
              <a:srgbClr val="ED7D31">
                <a:shade val="45000"/>
                <a:satMod val="135000"/>
              </a:srgbClr>
              <a:prstClr val="white"/>
            </a:duotone>
          </a:blip>
          <a:srcRect/>
          <a:stretch>
            <a:fillRect/>
          </a:stretch>
        </p:blipFill>
        <p:spPr bwMode="auto">
          <a:xfrm rot="10800000">
            <a:off x="2561699" y="1962080"/>
            <a:ext cx="7253439" cy="365485"/>
          </a:xfrm>
          <a:prstGeom prst="rect">
            <a:avLst/>
          </a:prstGeom>
          <a:noFill/>
        </p:spPr>
      </p:pic>
      <p:sp>
        <p:nvSpPr>
          <p:cNvPr id="12" name="矩形 11"/>
          <p:cNvSpPr/>
          <p:nvPr/>
        </p:nvSpPr>
        <p:spPr>
          <a:xfrm>
            <a:off x="2152085" y="2925054"/>
            <a:ext cx="9467031" cy="367327"/>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noAutofit/>
          </a:bodyPr>
          <a:lstStyle/>
          <a:p>
            <a:pPr algn="ctr"/>
            <a:endParaRPr lang="zh-CN" altLang="en-US" sz="1400">
              <a:solidFill>
                <a:prstClr val="white"/>
              </a:solidFill>
              <a:latin typeface="Arial" panose="020B0604020202020204" pitchFamily="34" charset="0"/>
              <a:cs typeface="Arial" panose="020B0604020202020204" pitchFamily="34" charset="0"/>
            </a:endParaRPr>
          </a:p>
        </p:txBody>
      </p:sp>
      <p:sp>
        <p:nvSpPr>
          <p:cNvPr id="13" name="文本框 67"/>
          <p:cNvSpPr txBox="1"/>
          <p:nvPr/>
        </p:nvSpPr>
        <p:spPr>
          <a:xfrm>
            <a:off x="9433249" y="2999257"/>
            <a:ext cx="1799085" cy="215360"/>
          </a:xfrm>
          <a:prstGeom prst="rect">
            <a:avLst/>
          </a:prstGeom>
          <a:noFill/>
        </p:spPr>
        <p:txBody>
          <a:bodyPr wrap="none" lIns="0" tIns="0" rIns="0" bIns="0" rtlCol="0" anchor="ctr">
            <a:spAutoFit/>
          </a:bodyPr>
          <a:lstStyle/>
          <a:p>
            <a:pPr algn="ctr"/>
            <a:r>
              <a:rPr lang="en-US" altLang="zh-CN" sz="1400" b="1" dirty="0">
                <a:solidFill>
                  <a:prstClr val="white"/>
                </a:solidFill>
                <a:latin typeface="微软雅黑" panose="020B0503020204020204" pitchFamily="34" charset="-122"/>
                <a:ea typeface="微软雅黑" panose="020B0503020204020204" pitchFamily="34" charset="-122"/>
              </a:rPr>
              <a:t>Atlas  500(</a:t>
            </a:r>
            <a:r>
              <a:rPr lang="zh-CN" altLang="en-US" sz="1400" b="1" dirty="0">
                <a:solidFill>
                  <a:prstClr val="white"/>
                </a:solidFill>
                <a:latin typeface="微软雅黑" panose="020B0503020204020204" pitchFamily="34" charset="-122"/>
                <a:ea typeface="微软雅黑" panose="020B0503020204020204" pitchFamily="34" charset="-122"/>
              </a:rPr>
              <a:t>智能小站</a:t>
            </a:r>
            <a:r>
              <a:rPr lang="en-US" altLang="zh-CN" sz="1400" b="1" dirty="0">
                <a:solidFill>
                  <a:prstClr val="white"/>
                </a:solidFill>
                <a:latin typeface="微软雅黑" panose="020B0503020204020204" pitchFamily="34" charset="-122"/>
                <a:ea typeface="微软雅黑" panose="020B0503020204020204" pitchFamily="34" charset="-122"/>
              </a:rPr>
              <a:t>) </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216" y="2198646"/>
            <a:ext cx="997487" cy="538690"/>
          </a:xfrm>
          <a:prstGeom prst="rect">
            <a:avLst/>
          </a:prstGeom>
        </p:spPr>
      </p:pic>
      <p:sp>
        <p:nvSpPr>
          <p:cNvPr id="15" name="文本框 65"/>
          <p:cNvSpPr txBox="1"/>
          <p:nvPr/>
        </p:nvSpPr>
        <p:spPr>
          <a:xfrm>
            <a:off x="7069001" y="2999257"/>
            <a:ext cx="1916059" cy="215360"/>
          </a:xfrm>
          <a:prstGeom prst="rect">
            <a:avLst/>
          </a:prstGeom>
          <a:noFill/>
        </p:spPr>
        <p:txBody>
          <a:bodyPr wrap="none" lIns="0" tIns="0" rIns="0" bIns="0" rtlCol="0" anchor="ctr">
            <a:spAutoFit/>
          </a:bodyPr>
          <a:lstStyle/>
          <a:p>
            <a:pPr algn="ctr"/>
            <a:r>
              <a:rPr lang="en-US" altLang="zh-CN" sz="1400" b="1">
                <a:solidFill>
                  <a:prstClr val="white"/>
                </a:solidFill>
                <a:latin typeface="微软雅黑" panose="020B0503020204020204" pitchFamily="34" charset="-122"/>
                <a:ea typeface="微软雅黑" panose="020B0503020204020204" pitchFamily="34" charset="-122"/>
              </a:rPr>
              <a:t>Atlas 300(PCIE</a:t>
            </a:r>
            <a:r>
              <a:rPr lang="zh-CN" altLang="en-US" sz="1400" b="1">
                <a:solidFill>
                  <a:prstClr val="white"/>
                </a:solidFill>
                <a:latin typeface="微软雅黑" panose="020B0503020204020204" pitchFamily="34" charset="-122"/>
                <a:ea typeface="微软雅黑" panose="020B0503020204020204" pitchFamily="34" charset="-122"/>
              </a:rPr>
              <a:t>加速卡</a:t>
            </a:r>
            <a:r>
              <a:rPr lang="en-US" altLang="zh-CN" sz="1400" b="1">
                <a:solidFill>
                  <a:prstClr val="white"/>
                </a:solidFill>
                <a:latin typeface="微软雅黑" panose="020B0503020204020204" pitchFamily="34" charset="-122"/>
                <a:ea typeface="微软雅黑" panose="020B0503020204020204" pitchFamily="34" charset="-122"/>
              </a:rPr>
              <a:t>)</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6" name="文本框 65"/>
          <p:cNvSpPr txBox="1"/>
          <p:nvPr/>
        </p:nvSpPr>
        <p:spPr>
          <a:xfrm>
            <a:off x="2497464" y="2999257"/>
            <a:ext cx="1751151" cy="215360"/>
          </a:xfrm>
          <a:prstGeom prst="rect">
            <a:avLst/>
          </a:prstGeom>
          <a:noFill/>
        </p:spPr>
        <p:txBody>
          <a:bodyPr wrap="square" lIns="0" tIns="0" rIns="0" bIns="0" rtlCol="0" anchor="ctr">
            <a:spAutoFit/>
          </a:bodyPr>
          <a:lstStyle/>
          <a:p>
            <a:pPr algn="ctr"/>
            <a:r>
              <a:rPr lang="en-US" altLang="zh-CN" sz="1400" b="1" dirty="0">
                <a:solidFill>
                  <a:prstClr val="white"/>
                </a:solidFill>
                <a:latin typeface="微软雅黑" panose="020B0503020204020204" pitchFamily="34" charset="-122"/>
                <a:ea typeface="微软雅黑" panose="020B0503020204020204" pitchFamily="34" charset="-122"/>
              </a:rPr>
              <a:t>Atlas 200(</a:t>
            </a:r>
            <a:r>
              <a:rPr lang="zh-CN" altLang="en-US" sz="1400" b="1" dirty="0">
                <a:solidFill>
                  <a:prstClr val="white"/>
                </a:solidFill>
                <a:latin typeface="微软雅黑" panose="020B0503020204020204" pitchFamily="34" charset="-122"/>
                <a:ea typeface="微软雅黑" panose="020B0503020204020204" pitchFamily="34" charset="-122"/>
              </a:rPr>
              <a:t>加速模块</a:t>
            </a:r>
            <a:r>
              <a:rPr lang="en-US" altLang="zh-CN" sz="1400" b="1" dirty="0">
                <a:solidFill>
                  <a:prstClr val="white"/>
                </a:solidFill>
                <a:latin typeface="微软雅黑" panose="020B0503020204020204" pitchFamily="34" charset="-122"/>
                <a:ea typeface="微软雅黑" panose="020B0503020204020204" pitchFamily="34" charset="-122"/>
              </a:rPr>
              <a:t>)</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7" name="Freeform 6"/>
          <p:cNvSpPr/>
          <p:nvPr/>
        </p:nvSpPr>
        <p:spPr bwMode="auto">
          <a:xfrm>
            <a:off x="2152086" y="2580015"/>
            <a:ext cx="9467031" cy="322485"/>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380" tIns="45690" rIns="91380" bIns="45690" numCol="1" anchor="t" anchorCtr="0" compatLnSpc="1"/>
          <a:lstStyle/>
          <a:p>
            <a:endParaRPr lang="zh-CN" altLang="en-US" sz="1800">
              <a:solidFill>
                <a:prstClr val="black"/>
              </a:solidFill>
              <a:latin typeface="Arial" panose="020B0604020202020204" pitchFamily="34" charset="0"/>
              <a:cs typeface="Arial" panose="020B0604020202020204" pitchFamily="34" charset="0"/>
            </a:endParaRPr>
          </a:p>
        </p:txBody>
      </p:sp>
      <p:sp>
        <p:nvSpPr>
          <p:cNvPr id="18" name="文本框 65"/>
          <p:cNvSpPr txBox="1"/>
          <p:nvPr/>
        </p:nvSpPr>
        <p:spPr>
          <a:xfrm>
            <a:off x="4592971" y="2999257"/>
            <a:ext cx="2124386" cy="215360"/>
          </a:xfrm>
          <a:prstGeom prst="rect">
            <a:avLst/>
          </a:prstGeom>
          <a:noFill/>
        </p:spPr>
        <p:txBody>
          <a:bodyPr wrap="square" lIns="0" tIns="0" rIns="0" bIns="0" rtlCol="0" anchor="ctr">
            <a:spAutoFit/>
          </a:bodyPr>
          <a:lstStyle/>
          <a:p>
            <a:pPr algn="ctr"/>
            <a:r>
              <a:rPr lang="en-US" altLang="zh-CN" sz="1400" b="1" dirty="0">
                <a:solidFill>
                  <a:prstClr val="white"/>
                </a:solidFill>
                <a:latin typeface="微软雅黑" panose="020B0503020204020204" pitchFamily="34" charset="-122"/>
                <a:ea typeface="微软雅黑" panose="020B0503020204020204" pitchFamily="34" charset="-122"/>
              </a:rPr>
              <a:t>Atlas 200DK(</a:t>
            </a:r>
            <a:r>
              <a:rPr lang="zh-CN" altLang="en-US" sz="1400" b="1" dirty="0">
                <a:solidFill>
                  <a:prstClr val="white"/>
                </a:solidFill>
                <a:latin typeface="微软雅黑" panose="020B0503020204020204" pitchFamily="34" charset="-122"/>
                <a:ea typeface="微软雅黑" panose="020B0503020204020204" pitchFamily="34" charset="-122"/>
              </a:rPr>
              <a:t>开发套件</a:t>
            </a:r>
            <a:r>
              <a:rPr lang="en-US" altLang="zh-CN" sz="1400" b="1" dirty="0">
                <a:solidFill>
                  <a:prstClr val="white"/>
                </a:solidFill>
                <a:latin typeface="微软雅黑" panose="020B0503020204020204" pitchFamily="34" charset="-122"/>
                <a:ea typeface="微软雅黑" panose="020B0503020204020204" pitchFamily="34" charset="-122"/>
              </a:rPr>
              <a:t>)</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9966" y="2090971"/>
            <a:ext cx="1340515" cy="754039"/>
          </a:xfrm>
          <a:prstGeom prst="rect">
            <a:avLst/>
          </a:prstGeom>
        </p:spPr>
      </p:pic>
      <p:pic>
        <p:nvPicPr>
          <p:cNvPr id="20" name="图片 19"/>
          <p:cNvPicPr>
            <a:picLocks noChangeAspect="1"/>
          </p:cNvPicPr>
          <p:nvPr/>
        </p:nvPicPr>
        <p:blipFill>
          <a:blip r:embed="rId4" cstate="print">
            <a:clrChange>
              <a:clrFrom>
                <a:srgbClr val="EFF4FA"/>
              </a:clrFrom>
              <a:clrTo>
                <a:srgbClr val="EFF4FA">
                  <a:alpha val="0"/>
                </a:srgbClr>
              </a:clrTo>
            </a:clrChange>
          </a:blip>
          <a:stretch>
            <a:fillRect/>
          </a:stretch>
        </p:blipFill>
        <p:spPr>
          <a:xfrm>
            <a:off x="7335156" y="2165519"/>
            <a:ext cx="1302790" cy="604947"/>
          </a:xfrm>
          <a:prstGeom prst="rect">
            <a:avLst/>
          </a:prstGeom>
        </p:spPr>
      </p:pic>
      <p:sp>
        <p:nvSpPr>
          <p:cNvPr id="21" name="矩形 20"/>
          <p:cNvSpPr/>
          <p:nvPr/>
        </p:nvSpPr>
        <p:spPr>
          <a:xfrm>
            <a:off x="361485" y="2614177"/>
            <a:ext cx="1749197" cy="461665"/>
          </a:xfrm>
          <a:prstGeom prst="rect">
            <a:avLst/>
          </a:prstGeom>
        </p:spPr>
        <p:txBody>
          <a:bodyPr wrap="square">
            <a:spAutoFit/>
          </a:bodyPr>
          <a:lstStyle/>
          <a:p>
            <a:pPr algn="ctr"/>
            <a:r>
              <a:rPr lang="en-US" altLang="zh-CN" b="1" dirty="0">
                <a:solidFill>
                  <a:srgbClr val="002060"/>
                </a:solidFill>
                <a:latin typeface="微软雅黑" panose="020B0503020204020204" pitchFamily="34" charset="-122"/>
                <a:ea typeface="微软雅黑" panose="020B0503020204020204" pitchFamily="34" charset="-122"/>
              </a:rPr>
              <a:t>AI</a:t>
            </a:r>
            <a:r>
              <a:rPr lang="zh-CN" altLang="en-US" b="1" dirty="0">
                <a:solidFill>
                  <a:srgbClr val="002060"/>
                </a:solidFill>
                <a:latin typeface="微软雅黑" panose="020B0503020204020204" pitchFamily="34" charset="-122"/>
                <a:ea typeface="微软雅黑" panose="020B0503020204020204" pitchFamily="34" charset="-122"/>
              </a:rPr>
              <a:t>边端产品</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3532" y="1802807"/>
            <a:ext cx="1302624" cy="1010617"/>
          </a:xfrm>
          <a:prstGeom prst="rect">
            <a:avLst/>
          </a:prstGeom>
        </p:spPr>
      </p:pic>
      <p:sp>
        <p:nvSpPr>
          <p:cNvPr id="23" name="2091127544"/>
          <p:cNvSpPr txBox="1"/>
          <p:nvPr/>
        </p:nvSpPr>
        <p:spPr>
          <a:xfrm>
            <a:off x="2177062" y="3325591"/>
            <a:ext cx="2358156" cy="1099053"/>
          </a:xfrm>
          <a:prstGeom prst="rect">
            <a:avLst/>
          </a:prstGeom>
          <a:noFill/>
        </p:spPr>
        <p:txBody>
          <a:bodyPr wrap="square" lIns="68549" tIns="34275" rIns="68549" bIns="34275" rtlCol="0">
            <a:spAutoFit/>
          </a:bodyPr>
          <a:lstStyle/>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16TOPS INT8</a:t>
            </a:r>
            <a:r>
              <a:rPr lang="zh-CN" altLang="en-US" sz="1050" b="1" dirty="0">
                <a:solidFill>
                  <a:srgbClr val="002060"/>
                </a:solidFill>
                <a:latin typeface="微软雅黑" panose="020B0503020204020204" pitchFamily="34" charset="-122"/>
                <a:ea typeface="微软雅黑" panose="020B0503020204020204" pitchFamily="34" charset="-122"/>
                <a:sym typeface="+mn-lt"/>
              </a:rPr>
              <a:t> </a:t>
            </a:r>
            <a:r>
              <a:rPr lang="en-US" altLang="zh-CN" sz="1050" b="1" dirty="0">
                <a:solidFill>
                  <a:srgbClr val="002060"/>
                </a:solidFill>
                <a:latin typeface="微软雅黑" panose="020B0503020204020204" pitchFamily="34" charset="-122"/>
                <a:ea typeface="微软雅黑" panose="020B0503020204020204" pitchFamily="34" charset="-122"/>
                <a:sym typeface="+mn-lt"/>
              </a:rPr>
              <a:t>@ 9.5W</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16</a:t>
            </a:r>
            <a:r>
              <a:rPr lang="zh-CN" altLang="en-US" sz="1050" b="1" dirty="0">
                <a:solidFill>
                  <a:srgbClr val="002060"/>
                </a:solidFill>
                <a:latin typeface="微软雅黑" panose="020B0503020204020204" pitchFamily="34" charset="-122"/>
                <a:ea typeface="微软雅黑" panose="020B0503020204020204" pitchFamily="34" charset="-122"/>
                <a:sym typeface="+mn-lt"/>
              </a:rPr>
              <a:t>路高清视频实时分析</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4GB/8GB</a:t>
            </a:r>
            <a:r>
              <a:rPr lang="zh-CN" altLang="en-US" sz="1050" b="1" dirty="0">
                <a:solidFill>
                  <a:srgbClr val="002060"/>
                </a:solidFill>
                <a:latin typeface="微软雅黑" panose="020B0503020204020204" pitchFamily="34" charset="-122"/>
                <a:ea typeface="微软雅黑" panose="020B0503020204020204" pitchFamily="34" charset="-122"/>
                <a:sym typeface="+mn-lt"/>
              </a:rPr>
              <a:t>内存  </a:t>
            </a:r>
            <a:r>
              <a:rPr lang="en-US" altLang="zh-CN" sz="1050" b="1" dirty="0">
                <a:solidFill>
                  <a:srgbClr val="002060"/>
                </a:solidFill>
                <a:latin typeface="微软雅黑" panose="020B0503020204020204" pitchFamily="34" charset="-122"/>
                <a:ea typeface="微软雅黑" panose="020B0503020204020204" pitchFamily="34" charset="-122"/>
                <a:sym typeface="+mn-lt"/>
              </a:rPr>
              <a:t>|  PCIe 3.0 x 4</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mn-lt"/>
              </a:rPr>
              <a:t>工作温度：</a:t>
            </a:r>
            <a:r>
              <a:rPr lang="en-US" altLang="zh-CN" sz="1050" b="1" dirty="0">
                <a:solidFill>
                  <a:srgbClr val="002060"/>
                </a:solidFill>
                <a:latin typeface="微软雅黑" panose="020B0503020204020204" pitchFamily="34" charset="-122"/>
                <a:ea typeface="微软雅黑" panose="020B0503020204020204" pitchFamily="34" charset="-122"/>
                <a:sym typeface="+mn-lt"/>
              </a:rPr>
              <a:t>-25℃</a:t>
            </a:r>
            <a:r>
              <a:rPr lang="zh-CN" altLang="en-US" sz="1050" b="1" dirty="0">
                <a:solidFill>
                  <a:srgbClr val="002060"/>
                </a:solidFill>
                <a:latin typeface="微软雅黑" panose="020B0503020204020204" pitchFamily="34" charset="-122"/>
                <a:ea typeface="微软雅黑" panose="020B0503020204020204" pitchFamily="34" charset="-122"/>
                <a:sym typeface="+mn-lt"/>
              </a:rPr>
              <a:t>～</a:t>
            </a:r>
            <a:r>
              <a:rPr lang="en-US" altLang="zh-CN" sz="1050" b="1" dirty="0">
                <a:solidFill>
                  <a:srgbClr val="002060"/>
                </a:solidFill>
                <a:latin typeface="微软雅黑" panose="020B0503020204020204" pitchFamily="34" charset="-122"/>
                <a:ea typeface="微软雅黑" panose="020B0503020204020204" pitchFamily="34" charset="-122"/>
                <a:sym typeface="+mn-lt"/>
              </a:rPr>
              <a:t>+80℃</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mn-lt"/>
              </a:rPr>
              <a:t>尺寸：</a:t>
            </a:r>
            <a:r>
              <a:rPr lang="en-US" altLang="zh-CN" sz="1050" b="1" dirty="0">
                <a:solidFill>
                  <a:srgbClr val="002060"/>
                </a:solidFill>
                <a:latin typeface="微软雅黑" panose="020B0503020204020204" pitchFamily="34" charset="-122"/>
                <a:ea typeface="微软雅黑" panose="020B0503020204020204" pitchFamily="34" charset="-122"/>
                <a:sym typeface="+mn-lt"/>
              </a:rPr>
              <a:t>52 x 38 x 10.2 mm</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p:txBody>
      </p:sp>
      <p:sp>
        <p:nvSpPr>
          <p:cNvPr id="24" name="2091127544"/>
          <p:cNvSpPr txBox="1"/>
          <p:nvPr/>
        </p:nvSpPr>
        <p:spPr>
          <a:xfrm>
            <a:off x="4535218" y="3321507"/>
            <a:ext cx="2182140" cy="1099053"/>
          </a:xfrm>
          <a:prstGeom prst="rect">
            <a:avLst/>
          </a:prstGeom>
          <a:noFill/>
        </p:spPr>
        <p:txBody>
          <a:bodyPr wrap="square" lIns="68549" tIns="34275" rIns="68549" bIns="34275" rtlCol="0">
            <a:spAutoFit/>
          </a:bodyPr>
          <a:lstStyle/>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16TOPS INT8</a:t>
            </a:r>
            <a:r>
              <a:rPr lang="zh-CN" altLang="en-US" sz="1050" b="1" dirty="0">
                <a:solidFill>
                  <a:srgbClr val="002060"/>
                </a:solidFill>
                <a:latin typeface="微软雅黑" panose="020B0503020204020204" pitchFamily="34" charset="-122"/>
                <a:ea typeface="微软雅黑" panose="020B0503020204020204" pitchFamily="34" charset="-122"/>
                <a:sym typeface="+mn-lt"/>
              </a:rPr>
              <a:t> </a:t>
            </a:r>
            <a:r>
              <a:rPr lang="en-US" altLang="zh-CN" sz="1050" b="1" dirty="0">
                <a:solidFill>
                  <a:srgbClr val="002060"/>
                </a:solidFill>
                <a:latin typeface="微软雅黑" panose="020B0503020204020204" pitchFamily="34" charset="-122"/>
                <a:ea typeface="微软雅黑" panose="020B0503020204020204" pitchFamily="34" charset="-122"/>
                <a:sym typeface="+mn-lt"/>
              </a:rPr>
              <a:t>@ 24W</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1*GE</a:t>
            </a:r>
            <a:r>
              <a:rPr lang="zh-CN" altLang="en-US" sz="1050" b="1" dirty="0">
                <a:solidFill>
                  <a:srgbClr val="002060"/>
                </a:solidFill>
                <a:latin typeface="微软雅黑" panose="020B0503020204020204" pitchFamily="34" charset="-122"/>
                <a:ea typeface="微软雅黑" panose="020B0503020204020204" pitchFamily="34" charset="-122"/>
                <a:sym typeface="+mn-lt"/>
              </a:rPr>
              <a:t>网口 </a:t>
            </a:r>
            <a:r>
              <a:rPr lang="en-US" altLang="zh-CN" sz="1050" b="1" dirty="0">
                <a:solidFill>
                  <a:srgbClr val="002060"/>
                </a:solidFill>
                <a:latin typeface="微软雅黑" panose="020B0503020204020204" pitchFamily="34" charset="-122"/>
                <a:ea typeface="微软雅黑" panose="020B0503020204020204" pitchFamily="34" charset="-122"/>
                <a:sym typeface="+mn-lt"/>
              </a:rPr>
              <a:t>|</a:t>
            </a:r>
            <a:r>
              <a:rPr lang="zh-CN" altLang="en-US" sz="1050" b="1" dirty="0">
                <a:solidFill>
                  <a:srgbClr val="002060"/>
                </a:solidFill>
                <a:latin typeface="微软雅黑" panose="020B0503020204020204" pitchFamily="34" charset="-122"/>
                <a:ea typeface="微软雅黑" panose="020B0503020204020204" pitchFamily="34" charset="-122"/>
                <a:sym typeface="+mn-lt"/>
              </a:rPr>
              <a:t> </a:t>
            </a:r>
            <a:r>
              <a:rPr lang="en-US" altLang="zh-CN" sz="1050" b="1" dirty="0">
                <a:solidFill>
                  <a:srgbClr val="002060"/>
                </a:solidFill>
                <a:latin typeface="微软雅黑" panose="020B0503020204020204" pitchFamily="34" charset="-122"/>
                <a:ea typeface="微软雅黑" panose="020B0503020204020204" pitchFamily="34" charset="-122"/>
                <a:sym typeface="+mn-lt"/>
              </a:rPr>
              <a:t>1* SD</a:t>
            </a:r>
            <a:r>
              <a:rPr lang="zh-CN" altLang="en-US" sz="1050" b="1" dirty="0">
                <a:solidFill>
                  <a:srgbClr val="002060"/>
                </a:solidFill>
                <a:latin typeface="微软雅黑" panose="020B0503020204020204" pitchFamily="34" charset="-122"/>
                <a:ea typeface="微软雅黑" panose="020B0503020204020204" pitchFamily="34" charset="-122"/>
                <a:sym typeface="+mn-lt"/>
              </a:rPr>
              <a:t>卡插槽</a:t>
            </a:r>
            <a:endParaRPr lang="zh-CN" altLang="en-US"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8GB</a:t>
            </a:r>
            <a:r>
              <a:rPr lang="zh-CN" altLang="en-US" sz="1050" b="1" dirty="0">
                <a:solidFill>
                  <a:srgbClr val="002060"/>
                </a:solidFill>
                <a:latin typeface="微软雅黑" panose="020B0503020204020204" pitchFamily="34" charset="-122"/>
                <a:ea typeface="微软雅黑" panose="020B0503020204020204" pitchFamily="34" charset="-122"/>
                <a:sym typeface="+mn-lt"/>
              </a:rPr>
              <a:t>内存</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mn-lt"/>
              </a:rPr>
              <a:t>工作温度：</a:t>
            </a:r>
            <a:r>
              <a:rPr lang="en-US" altLang="zh-CN" sz="1050" b="1" dirty="0">
                <a:solidFill>
                  <a:srgbClr val="002060"/>
                </a:solidFill>
                <a:latin typeface="微软雅黑" panose="020B0503020204020204" pitchFamily="34" charset="-122"/>
                <a:ea typeface="微软雅黑" panose="020B0503020204020204" pitchFamily="34" charset="-122"/>
                <a:sym typeface="+mn-lt"/>
              </a:rPr>
              <a:t>0℃</a:t>
            </a:r>
            <a:r>
              <a:rPr lang="zh-CN" altLang="en-US" sz="1050" b="1" dirty="0">
                <a:solidFill>
                  <a:srgbClr val="002060"/>
                </a:solidFill>
                <a:latin typeface="微软雅黑" panose="020B0503020204020204" pitchFamily="34" charset="-122"/>
                <a:ea typeface="微软雅黑" panose="020B0503020204020204" pitchFamily="34" charset="-122"/>
                <a:sym typeface="+mn-lt"/>
              </a:rPr>
              <a:t>～</a:t>
            </a:r>
            <a:r>
              <a:rPr lang="en-US" altLang="zh-CN" sz="1050" b="1" dirty="0">
                <a:solidFill>
                  <a:srgbClr val="002060"/>
                </a:solidFill>
                <a:latin typeface="微软雅黑" panose="020B0503020204020204" pitchFamily="34" charset="-122"/>
                <a:ea typeface="微软雅黑" panose="020B0503020204020204" pitchFamily="34" charset="-122"/>
                <a:sym typeface="+mn-lt"/>
              </a:rPr>
              <a:t>45℃</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mn-lt"/>
              </a:rPr>
              <a:t>尺寸：</a:t>
            </a:r>
            <a:r>
              <a:rPr lang="en-US" altLang="zh-CN" sz="1050" b="1" dirty="0">
                <a:solidFill>
                  <a:srgbClr val="002060"/>
                </a:solidFill>
                <a:latin typeface="微软雅黑" panose="020B0503020204020204" pitchFamily="34" charset="-122"/>
                <a:ea typeface="微软雅黑" panose="020B0503020204020204" pitchFamily="34" charset="-122"/>
                <a:sym typeface="+mn-lt"/>
              </a:rPr>
              <a:t>125 × 80 × 24 mm</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p:txBody>
      </p:sp>
      <p:sp>
        <p:nvSpPr>
          <p:cNvPr id="25" name="2091127544"/>
          <p:cNvSpPr txBox="1"/>
          <p:nvPr/>
        </p:nvSpPr>
        <p:spPr>
          <a:xfrm>
            <a:off x="6973012" y="3334276"/>
            <a:ext cx="2108035" cy="888996"/>
          </a:xfrm>
          <a:prstGeom prst="rect">
            <a:avLst/>
          </a:prstGeom>
          <a:noFill/>
        </p:spPr>
        <p:txBody>
          <a:bodyPr wrap="square" lIns="68549" tIns="34275" rIns="68549" bIns="34275" rtlCol="0">
            <a:spAutoFit/>
          </a:bodyPr>
          <a:lstStyle/>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64TOPS INT8</a:t>
            </a:r>
            <a:r>
              <a:rPr lang="zh-CN" altLang="en-US" sz="1050" b="1" dirty="0">
                <a:solidFill>
                  <a:srgbClr val="002060"/>
                </a:solidFill>
                <a:latin typeface="微软雅黑" panose="020B0503020204020204" pitchFamily="34" charset="-122"/>
                <a:ea typeface="微软雅黑" panose="020B0503020204020204" pitchFamily="34" charset="-122"/>
                <a:sym typeface="+mn-lt"/>
              </a:rPr>
              <a:t> </a:t>
            </a:r>
            <a:r>
              <a:rPr lang="en-US" altLang="zh-CN" sz="1050" b="1" dirty="0">
                <a:solidFill>
                  <a:srgbClr val="002060"/>
                </a:solidFill>
                <a:latin typeface="微软雅黑" panose="020B0503020204020204" pitchFamily="34" charset="-122"/>
                <a:ea typeface="微软雅黑" panose="020B0503020204020204" pitchFamily="34" charset="-122"/>
                <a:sym typeface="+mn-lt"/>
              </a:rPr>
              <a:t>@ 67W</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64</a:t>
            </a:r>
            <a:r>
              <a:rPr lang="zh-CN" altLang="en-US" sz="1050" b="1" dirty="0">
                <a:solidFill>
                  <a:srgbClr val="002060"/>
                </a:solidFill>
                <a:latin typeface="微软雅黑" panose="020B0503020204020204" pitchFamily="34" charset="-122"/>
                <a:ea typeface="微软雅黑" panose="020B0503020204020204" pitchFamily="34" charset="-122"/>
                <a:sym typeface="+mn-lt"/>
              </a:rPr>
              <a:t>路高清视频实时分析</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a:solidFill>
                  <a:srgbClr val="002060"/>
                </a:solidFill>
                <a:latin typeface="微软雅黑" panose="020B0503020204020204" pitchFamily="34" charset="-122"/>
                <a:ea typeface="微软雅黑" panose="020B0503020204020204" pitchFamily="34" charset="-122"/>
                <a:sym typeface="+mn-lt"/>
              </a:rPr>
              <a:t>32GB</a:t>
            </a:r>
            <a:r>
              <a:rPr lang="zh-CN" altLang="en-US" sz="1050" b="1" dirty="0">
                <a:solidFill>
                  <a:srgbClr val="002060"/>
                </a:solidFill>
                <a:latin typeface="微软雅黑" panose="020B0503020204020204" pitchFamily="34" charset="-122"/>
                <a:ea typeface="微软雅黑" panose="020B0503020204020204" pitchFamily="34" charset="-122"/>
                <a:sym typeface="+mn-lt"/>
              </a:rPr>
              <a:t>内存  </a:t>
            </a:r>
            <a:r>
              <a:rPr lang="en-US" altLang="zh-CN" sz="1050" b="1" dirty="0">
                <a:solidFill>
                  <a:srgbClr val="002060"/>
                </a:solidFill>
                <a:latin typeface="微软雅黑" panose="020B0503020204020204" pitchFamily="34" charset="-122"/>
                <a:ea typeface="微软雅黑" panose="020B0503020204020204" pitchFamily="34" charset="-122"/>
                <a:sym typeface="+mn-lt"/>
              </a:rPr>
              <a:t>|  204.8GB/s</a:t>
            </a:r>
            <a:r>
              <a:rPr lang="zh-CN" altLang="en-US" sz="1050" b="1" dirty="0">
                <a:solidFill>
                  <a:srgbClr val="002060"/>
                </a:solidFill>
                <a:latin typeface="微软雅黑" panose="020B0503020204020204" pitchFamily="34" charset="-122"/>
                <a:ea typeface="微软雅黑" panose="020B0503020204020204" pitchFamily="34" charset="-122"/>
                <a:sym typeface="+mn-lt"/>
              </a:rPr>
              <a:t>带宽</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a:p>
            <a:pPr marL="137160" indent="-137160">
              <a:lnSpc>
                <a:spcPct val="130000"/>
              </a:lnSpc>
              <a:buSzPct val="60000"/>
              <a:buFont typeface="Wingdings" panose="05000000000000000000" pitchFamily="2" charset="2"/>
              <a:buChar char="l"/>
              <a:defRPr/>
            </a:pPr>
            <a:r>
              <a:rPr lang="en-US" altLang="zh-CN" sz="1050" b="1" dirty="0" err="1">
                <a:solidFill>
                  <a:srgbClr val="002060"/>
                </a:solidFill>
                <a:latin typeface="微软雅黑" panose="020B0503020204020204" pitchFamily="34" charset="-122"/>
                <a:ea typeface="微软雅黑" panose="020B0503020204020204" pitchFamily="34" charset="-122"/>
                <a:sym typeface="+mn-lt"/>
              </a:rPr>
              <a:t>PCIe</a:t>
            </a:r>
            <a:r>
              <a:rPr lang="en-US" altLang="zh-CN" sz="1050" b="1" dirty="0">
                <a:solidFill>
                  <a:srgbClr val="002060"/>
                </a:solidFill>
                <a:latin typeface="微软雅黑" panose="020B0503020204020204" pitchFamily="34" charset="-122"/>
                <a:ea typeface="微软雅黑" panose="020B0503020204020204" pitchFamily="34" charset="-122"/>
                <a:sym typeface="+mn-lt"/>
              </a:rPr>
              <a:t> 3.0 x16</a:t>
            </a:r>
            <a:r>
              <a:rPr lang="zh-CN" altLang="en-US" sz="1050" b="1" dirty="0">
                <a:solidFill>
                  <a:srgbClr val="002060"/>
                </a:solidFill>
                <a:latin typeface="微软雅黑" panose="020B0503020204020204" pitchFamily="34" charset="-122"/>
                <a:ea typeface="微软雅黑" panose="020B0503020204020204" pitchFamily="34" charset="-122"/>
                <a:sym typeface="+mn-lt"/>
              </a:rPr>
              <a:t>，半高半长卡</a:t>
            </a:r>
            <a:endParaRPr lang="en-US" altLang="zh-CN" sz="1050" b="1" dirty="0">
              <a:solidFill>
                <a:srgbClr val="002060"/>
              </a:solidFill>
              <a:latin typeface="微软雅黑" panose="020B0503020204020204" pitchFamily="34" charset="-122"/>
              <a:ea typeface="微软雅黑" panose="020B0503020204020204" pitchFamily="34" charset="-122"/>
              <a:sym typeface="+mn-lt"/>
            </a:endParaRPr>
          </a:p>
        </p:txBody>
      </p:sp>
      <p:sp>
        <p:nvSpPr>
          <p:cNvPr id="26" name="矩形 25"/>
          <p:cNvSpPr/>
          <p:nvPr/>
        </p:nvSpPr>
        <p:spPr>
          <a:xfrm>
            <a:off x="9383583" y="3321696"/>
            <a:ext cx="2304326" cy="901727"/>
          </a:xfrm>
          <a:prstGeom prst="rect">
            <a:avLst/>
          </a:prstGeom>
          <a:noFill/>
        </p:spPr>
        <p:txBody>
          <a:bodyPr wrap="square" lIns="81158" tIns="40579" rIns="81158" bIns="40579" rtlCol="0">
            <a:spAutoFit/>
          </a:bodyPr>
          <a:lstStyle/>
          <a:p>
            <a:pPr marL="137160" indent="-137160">
              <a:lnSpc>
                <a:spcPct val="130000"/>
              </a:lnSpc>
              <a:buSzPct val="60000"/>
              <a:buFont typeface="Wingdings" panose="05000000000000000000" pitchFamily="2" charset="2"/>
              <a:buChar char="l"/>
              <a:defRPr/>
            </a:pPr>
            <a:r>
              <a:rPr lang="en-US" sz="1050" b="1" dirty="0">
                <a:solidFill>
                  <a:srgbClr val="002060"/>
                </a:solidFill>
                <a:latin typeface="微软雅黑" panose="020B0503020204020204" pitchFamily="34" charset="-122"/>
                <a:ea typeface="微软雅黑" panose="020B0503020204020204" pitchFamily="34" charset="-122"/>
                <a:sym typeface="Helvetica Neue"/>
              </a:rPr>
              <a:t>16 TOPS INT8 </a:t>
            </a:r>
            <a:r>
              <a:rPr lang="en-US" altLang="zh-CN" sz="1050" b="1" dirty="0">
                <a:solidFill>
                  <a:srgbClr val="002060"/>
                </a:solidFill>
                <a:latin typeface="微软雅黑" panose="020B0503020204020204" pitchFamily="34" charset="-122"/>
                <a:ea typeface="微软雅黑" panose="020B0503020204020204" pitchFamily="34" charset="-122"/>
                <a:sym typeface="Helvetica Neue"/>
              </a:rPr>
              <a:t>@ </a:t>
            </a:r>
            <a:r>
              <a:rPr lang="en-US" sz="1050" b="1" dirty="0">
                <a:solidFill>
                  <a:srgbClr val="002060"/>
                </a:solidFill>
                <a:latin typeface="微软雅黑" panose="020B0503020204020204" pitchFamily="34" charset="-122"/>
                <a:ea typeface="微软雅黑" panose="020B0503020204020204" pitchFamily="34" charset="-122"/>
                <a:sym typeface="Helvetica Neue"/>
              </a:rPr>
              <a:t>25-40</a:t>
            </a:r>
            <a:r>
              <a:rPr lang="en-US" altLang="zh-CN" sz="1050" b="1" dirty="0">
                <a:solidFill>
                  <a:srgbClr val="002060"/>
                </a:solidFill>
                <a:latin typeface="微软雅黑" panose="020B0503020204020204" pitchFamily="34" charset="-122"/>
                <a:ea typeface="微软雅黑" panose="020B0503020204020204" pitchFamily="34" charset="-122"/>
                <a:sym typeface="Helvetica Neue"/>
              </a:rPr>
              <a:t>W</a:t>
            </a:r>
            <a:r>
              <a:rPr lang="zh-CN" altLang="en-US" sz="1050" b="1" dirty="0">
                <a:solidFill>
                  <a:srgbClr val="002060"/>
                </a:solidFill>
                <a:latin typeface="微软雅黑" panose="020B0503020204020204" pitchFamily="34" charset="-122"/>
                <a:ea typeface="微软雅黑" panose="020B0503020204020204" pitchFamily="34" charset="-122"/>
                <a:sym typeface="Helvetica Neue"/>
              </a:rPr>
              <a:t> </a:t>
            </a:r>
            <a:endParaRPr lang="en-US" altLang="zh-CN" sz="1050" b="1" dirty="0">
              <a:solidFill>
                <a:srgbClr val="002060"/>
              </a:solidFill>
              <a:latin typeface="微软雅黑" panose="020B0503020204020204" pitchFamily="34" charset="-122"/>
              <a:ea typeface="微软雅黑" panose="020B0503020204020204" pitchFamily="34" charset="-122"/>
              <a:sym typeface="Helvetica Neue"/>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Helvetica Neue"/>
              </a:rPr>
              <a:t>支持</a:t>
            </a:r>
            <a:r>
              <a:rPr lang="en-US" altLang="zh-CN" sz="1050" b="1" dirty="0" err="1">
                <a:solidFill>
                  <a:srgbClr val="002060"/>
                </a:solidFill>
                <a:latin typeface="微软雅黑" panose="020B0503020204020204" pitchFamily="34" charset="-122"/>
                <a:ea typeface="微软雅黑" panose="020B0503020204020204" pitchFamily="34" charset="-122"/>
                <a:sym typeface="Helvetica Neue"/>
              </a:rPr>
              <a:t>WiFi</a:t>
            </a:r>
            <a:r>
              <a:rPr lang="en-US" altLang="zh-CN" sz="1050" b="1" dirty="0">
                <a:solidFill>
                  <a:srgbClr val="002060"/>
                </a:solidFill>
                <a:latin typeface="微软雅黑" panose="020B0503020204020204" pitchFamily="34" charset="-122"/>
                <a:ea typeface="微软雅黑" panose="020B0503020204020204" pitchFamily="34" charset="-122"/>
                <a:sym typeface="Helvetica Neue"/>
              </a:rPr>
              <a:t> &amp; LTE</a:t>
            </a:r>
            <a:endParaRPr lang="en-US" altLang="zh-CN" sz="1050" b="1" dirty="0">
              <a:solidFill>
                <a:srgbClr val="002060"/>
              </a:solidFill>
              <a:latin typeface="微软雅黑" panose="020B0503020204020204" pitchFamily="34" charset="-122"/>
              <a:ea typeface="微软雅黑" panose="020B0503020204020204" pitchFamily="34" charset="-122"/>
              <a:sym typeface="Helvetica Neue"/>
            </a:endParaRPr>
          </a:p>
          <a:p>
            <a:pPr marL="137160" indent="-137160">
              <a:lnSpc>
                <a:spcPct val="130000"/>
              </a:lnSpc>
              <a:buSzPct val="60000"/>
              <a:buFont typeface="Wingdings" panose="05000000000000000000" pitchFamily="2" charset="2"/>
              <a:buChar char="l"/>
              <a:defRPr/>
            </a:pPr>
            <a:r>
              <a:rPr lang="en-US" sz="1050" b="1" dirty="0">
                <a:solidFill>
                  <a:srgbClr val="002060"/>
                </a:solidFill>
                <a:latin typeface="微软雅黑" panose="020B0503020204020204" pitchFamily="34" charset="-122"/>
                <a:ea typeface="微软雅黑" panose="020B0503020204020204" pitchFamily="34" charset="-122"/>
                <a:sym typeface="Helvetica Neue"/>
              </a:rPr>
              <a:t>16</a:t>
            </a:r>
            <a:r>
              <a:rPr lang="zh-CN" altLang="en-US" sz="1050" b="1" dirty="0">
                <a:solidFill>
                  <a:srgbClr val="002060"/>
                </a:solidFill>
                <a:latin typeface="微软雅黑" panose="020B0503020204020204" pitchFamily="34" charset="-122"/>
                <a:ea typeface="微软雅黑" panose="020B0503020204020204" pitchFamily="34" charset="-122"/>
                <a:sym typeface="Helvetica Neue"/>
              </a:rPr>
              <a:t>路高清视频实时分析</a:t>
            </a:r>
            <a:endParaRPr lang="en-US" altLang="zh-CN" sz="1050" b="1" dirty="0">
              <a:solidFill>
                <a:srgbClr val="002060"/>
              </a:solidFill>
              <a:latin typeface="微软雅黑" panose="020B0503020204020204" pitchFamily="34" charset="-122"/>
              <a:ea typeface="微软雅黑" panose="020B0503020204020204" pitchFamily="34" charset="-122"/>
              <a:sym typeface="Helvetica Neue"/>
            </a:endParaRPr>
          </a:p>
          <a:p>
            <a:pPr marL="137160" indent="-137160">
              <a:lnSpc>
                <a:spcPct val="130000"/>
              </a:lnSpc>
              <a:buSzPct val="60000"/>
              <a:buFont typeface="Wingdings" panose="05000000000000000000" pitchFamily="2" charset="2"/>
              <a:buChar char="l"/>
              <a:defRPr/>
            </a:pPr>
            <a:r>
              <a:rPr lang="zh-CN" altLang="en-US" sz="1050" b="1" dirty="0">
                <a:solidFill>
                  <a:srgbClr val="002060"/>
                </a:solidFill>
                <a:latin typeface="微软雅黑" panose="020B0503020204020204" pitchFamily="34" charset="-122"/>
                <a:ea typeface="微软雅黑" panose="020B0503020204020204" pitchFamily="34" charset="-122"/>
                <a:sym typeface="Helvetica Neue"/>
              </a:rPr>
              <a:t>无风扇设计 </a:t>
            </a:r>
            <a:r>
              <a:rPr lang="en-US" sz="1050" b="1" dirty="0">
                <a:solidFill>
                  <a:srgbClr val="002060"/>
                </a:solidFill>
                <a:latin typeface="微软雅黑" panose="020B0503020204020204" pitchFamily="34" charset="-122"/>
                <a:ea typeface="微软雅黑" panose="020B0503020204020204" pitchFamily="34" charset="-122"/>
                <a:sym typeface="Helvetica Neue"/>
              </a:rPr>
              <a:t>| –40°C </a:t>
            </a:r>
            <a:r>
              <a:rPr lang="zh-CN" altLang="en-US" sz="1050" b="1" dirty="0">
                <a:solidFill>
                  <a:srgbClr val="002060"/>
                </a:solidFill>
                <a:latin typeface="微软雅黑" panose="020B0503020204020204" pitchFamily="34" charset="-122"/>
                <a:ea typeface="微软雅黑" panose="020B0503020204020204" pitchFamily="34" charset="-122"/>
                <a:sym typeface="Helvetica Neue"/>
              </a:rPr>
              <a:t>至</a:t>
            </a:r>
            <a:r>
              <a:rPr lang="en-US" sz="1050" b="1" dirty="0">
                <a:solidFill>
                  <a:srgbClr val="002060"/>
                </a:solidFill>
                <a:latin typeface="微软雅黑" panose="020B0503020204020204" pitchFamily="34" charset="-122"/>
                <a:ea typeface="微软雅黑" panose="020B0503020204020204" pitchFamily="34" charset="-122"/>
                <a:sym typeface="Helvetica Neue"/>
              </a:rPr>
              <a:t> +7</a:t>
            </a:r>
            <a:r>
              <a:rPr lang="en-US" altLang="zh-CN" sz="1050" b="1" dirty="0">
                <a:solidFill>
                  <a:srgbClr val="002060"/>
                </a:solidFill>
                <a:latin typeface="微软雅黑" panose="020B0503020204020204" pitchFamily="34" charset="-122"/>
                <a:ea typeface="微软雅黑" panose="020B0503020204020204" pitchFamily="34" charset="-122"/>
                <a:sym typeface="Helvetica Neue"/>
              </a:rPr>
              <a:t>0</a:t>
            </a:r>
            <a:r>
              <a:rPr lang="en-US" sz="1050" b="1" dirty="0">
                <a:solidFill>
                  <a:srgbClr val="002060"/>
                </a:solidFill>
                <a:latin typeface="微软雅黑" panose="020B0503020204020204" pitchFamily="34" charset="-122"/>
                <a:ea typeface="微软雅黑" panose="020B0503020204020204" pitchFamily="34" charset="-122"/>
                <a:sym typeface="Helvetica Neue"/>
              </a:rPr>
              <a:t>°C </a:t>
            </a:r>
            <a:endParaRPr lang="en-US" sz="1050" b="1" dirty="0">
              <a:solidFill>
                <a:srgbClr val="002060"/>
              </a:solidFill>
              <a:latin typeface="微软雅黑" panose="020B0503020204020204" pitchFamily="34" charset="-122"/>
              <a:ea typeface="微软雅黑" panose="020B0503020204020204" pitchFamily="34" charset="-122"/>
              <a:sym typeface="Helvetica Neue"/>
            </a:endParaRPr>
          </a:p>
        </p:txBody>
      </p:sp>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3605" y="5127238"/>
            <a:ext cx="2468949" cy="817533"/>
          </a:xfrm>
          <a:prstGeom prst="rect">
            <a:avLst/>
          </a:prstGeom>
        </p:spPr>
      </p:pic>
      <p:grpSp>
        <p:nvGrpSpPr>
          <p:cNvPr id="31" name="组合 30"/>
          <p:cNvGrpSpPr/>
          <p:nvPr/>
        </p:nvGrpSpPr>
        <p:grpSpPr>
          <a:xfrm>
            <a:off x="8297126" y="4625127"/>
            <a:ext cx="3559514" cy="1853227"/>
            <a:chOff x="7377113" y="3904118"/>
            <a:chExt cx="4841737" cy="2079434"/>
          </a:xfrm>
        </p:grpSpPr>
        <p:sp>
          <p:nvSpPr>
            <p:cNvPr id="32" name="9806111"/>
            <p:cNvSpPr txBox="1"/>
            <p:nvPr/>
          </p:nvSpPr>
          <p:spPr>
            <a:xfrm>
              <a:off x="8648978" y="3908807"/>
              <a:ext cx="2520002" cy="263046"/>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智慧交通</a:t>
              </a:r>
              <a:endParaRPr lang="en-US" altLang="zh-CN"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3" name="Picture 6" descr="C:\Users\j00178732\AppData\Roaming\eSpace_Desktop\UserData\j00178732\imagefiles\AF927BC8-F764-4442-85C5-5526830BD893.png"/>
            <p:cNvPicPr>
              <a:picLocks noChangeAspect="1" noChangeArrowheads="1"/>
            </p:cNvPicPr>
            <p:nvPr/>
          </p:nvPicPr>
          <p:blipFill>
            <a:blip r:embed="rId7" cstate="print"/>
            <a:srcRect/>
            <a:stretch>
              <a:fillRect/>
            </a:stretch>
          </p:blipFill>
          <p:spPr bwMode="auto">
            <a:xfrm>
              <a:off x="9390581" y="4192231"/>
              <a:ext cx="1208866" cy="709504"/>
            </a:xfrm>
            <a:prstGeom prst="rect">
              <a:avLst/>
            </a:prstGeom>
            <a:noFill/>
          </p:spPr>
        </p:pic>
        <p:sp>
          <p:nvSpPr>
            <p:cNvPr id="34" name="332695894"/>
            <p:cNvSpPr txBox="1"/>
            <p:nvPr/>
          </p:nvSpPr>
          <p:spPr>
            <a:xfrm>
              <a:off x="7377113" y="4959629"/>
              <a:ext cx="2662066" cy="263046"/>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智能制造</a:t>
              </a:r>
              <a:endParaRPr lang="en-US" altLang="zh-CN"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1213996949"/>
            <p:cNvSpPr txBox="1"/>
            <p:nvPr/>
          </p:nvSpPr>
          <p:spPr>
            <a:xfrm>
              <a:off x="10332339" y="3910078"/>
              <a:ext cx="1886511" cy="263046"/>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智慧安监</a:t>
              </a:r>
              <a:endParaRPr lang="en-US" altLang="zh-CN"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6" name="图片 35"/>
            <p:cNvPicPr>
              <a:picLocks noChangeAspect="1"/>
            </p:cNvPicPr>
            <p:nvPr/>
          </p:nvPicPr>
          <p:blipFill rotWithShape="1">
            <a:blip r:embed="rId8"/>
            <a:srcRect t="2775"/>
            <a:stretch>
              <a:fillRect/>
            </a:stretch>
          </p:blipFill>
          <p:spPr>
            <a:xfrm>
              <a:off x="8181715" y="5291930"/>
              <a:ext cx="1208866" cy="689815"/>
            </a:xfrm>
            <a:prstGeom prst="rect">
              <a:avLst/>
            </a:prstGeom>
          </p:spPr>
        </p:pic>
        <p:sp>
          <p:nvSpPr>
            <p:cNvPr id="37" name="1429044311"/>
            <p:cNvSpPr txBox="1"/>
            <p:nvPr/>
          </p:nvSpPr>
          <p:spPr>
            <a:xfrm>
              <a:off x="8745144" y="4965112"/>
              <a:ext cx="2520000" cy="263189"/>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智能看护</a:t>
              </a:r>
              <a:endParaRPr lang="zh-CN" altLang="en-US" sz="9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151441211"/>
            <p:cNvSpPr txBox="1"/>
            <p:nvPr/>
          </p:nvSpPr>
          <p:spPr>
            <a:xfrm>
              <a:off x="10154514" y="4965112"/>
              <a:ext cx="2042762" cy="263046"/>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无人零售</a:t>
              </a:r>
              <a:endParaRPr lang="en-US" altLang="zh-CN"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9" name="图片 38"/>
            <p:cNvPicPr>
              <a:picLocks noChangeAspect="1"/>
            </p:cNvPicPr>
            <p:nvPr/>
          </p:nvPicPr>
          <p:blipFill>
            <a:blip r:embed="rId9"/>
            <a:stretch>
              <a:fillRect/>
            </a:stretch>
          </p:blipFill>
          <p:spPr>
            <a:xfrm>
              <a:off x="9391703" y="5290401"/>
              <a:ext cx="1211546" cy="691344"/>
            </a:xfrm>
            <a:prstGeom prst="rect">
              <a:avLst/>
            </a:prstGeom>
          </p:spPr>
        </p:pic>
        <p:pic>
          <p:nvPicPr>
            <p:cNvPr id="40" name="图片 39"/>
            <p:cNvPicPr>
              <a:picLocks noChangeAspect="1"/>
            </p:cNvPicPr>
            <p:nvPr/>
          </p:nvPicPr>
          <p:blipFill>
            <a:blip r:embed="rId10"/>
            <a:stretch>
              <a:fillRect/>
            </a:stretch>
          </p:blipFill>
          <p:spPr>
            <a:xfrm>
              <a:off x="10606349" y="5301369"/>
              <a:ext cx="1345391" cy="682183"/>
            </a:xfrm>
            <a:prstGeom prst="rect">
              <a:avLst/>
            </a:prstGeom>
          </p:spPr>
        </p:pic>
        <p:sp>
          <p:nvSpPr>
            <p:cNvPr id="41" name="TextBox 238"/>
            <p:cNvSpPr txBox="1"/>
            <p:nvPr/>
          </p:nvSpPr>
          <p:spPr>
            <a:xfrm>
              <a:off x="7440113" y="3904118"/>
              <a:ext cx="2520002" cy="263046"/>
            </a:xfrm>
            <a:prstGeom prst="rect">
              <a:avLst/>
            </a:prstGeom>
            <a:noFill/>
          </p:spPr>
          <p:txBody>
            <a:bodyPr wrap="square" lIns="68523" tIns="34262" rIns="68523" bIns="34262" rtlCol="0">
              <a:spAutoFit/>
            </a:bodyPr>
            <a:lstStyle/>
            <a:p>
              <a:pPr algn="ctr">
                <a:lnSpc>
                  <a:spcPct val="110000"/>
                </a:lnSpc>
              </a:pPr>
              <a:r>
                <a:rPr lang="zh-CN" altLang="en-US"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平安城市</a:t>
              </a:r>
              <a:endParaRPr lang="en-US" altLang="zh-CN" sz="105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2" name="图片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81715" y="4187542"/>
              <a:ext cx="1208866" cy="709504"/>
            </a:xfrm>
            <a:prstGeom prst="rect">
              <a:avLst/>
            </a:prstGeom>
          </p:spPr>
        </p:pic>
        <p:pic>
          <p:nvPicPr>
            <p:cNvPr id="43" name="Picture 23"/>
            <p:cNvPicPr>
              <a:picLocks noChangeAspect="1"/>
            </p:cNvPicPr>
            <p:nvPr/>
          </p:nvPicPr>
          <p:blipFill>
            <a:blip r:embed="rId12"/>
            <a:stretch>
              <a:fillRect/>
            </a:stretch>
          </p:blipFill>
          <p:spPr>
            <a:xfrm>
              <a:off x="10599447" y="4186353"/>
              <a:ext cx="1352294" cy="720866"/>
            </a:xfrm>
            <a:prstGeom prst="rect">
              <a:avLst/>
            </a:prstGeom>
          </p:spPr>
        </p:pic>
      </p:grpSp>
      <p:sp>
        <p:nvSpPr>
          <p:cNvPr id="44" name="TextBox 237"/>
          <p:cNvSpPr txBox="1"/>
          <p:nvPr/>
        </p:nvSpPr>
        <p:spPr>
          <a:xfrm>
            <a:off x="4919157" y="5131261"/>
            <a:ext cx="3366925" cy="77569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337" tIns="18337" rIns="18337" bIns="18337" numCol="1" spcCol="38100" rtlCol="0" anchor="ctr">
            <a:spAutoFit/>
          </a:bodyPr>
          <a:lstStyle>
            <a:defPPr marL="0" marR="0" indent="0" algn="l" defTabSz="365125" rtl="0" fontAlgn="auto" latinLnBrk="1" hangingPunct="0">
              <a:lnSpc>
                <a:spcPct val="100000"/>
              </a:lnSpc>
              <a:spcBef>
                <a:spcPts val="0"/>
              </a:spcBef>
              <a:spcAft>
                <a:spcPts val="0"/>
              </a:spcAft>
              <a:buClrTx/>
              <a:buSzTx/>
              <a:buFontTx/>
              <a:buNone/>
              <a:defRPr kumimoji="0" sz="720"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pPr algn="ctr" defTabSz="913765">
              <a:lnSpc>
                <a:spcPct val="150000"/>
              </a:lnSpc>
            </a:pPr>
            <a:r>
              <a:rPr lang="zh-CN" altLang="en-US" sz="1600" b="1" dirty="0">
                <a:solidFill>
                  <a:srgbClr val="002060"/>
                </a:solidFill>
                <a:effectLst/>
                <a:sym typeface="Lantinghei SC Demibold"/>
              </a:rPr>
              <a:t>视频分析 </a:t>
            </a:r>
            <a:r>
              <a:rPr lang="en-US" altLang="zh-CN" sz="1600" b="1" dirty="0">
                <a:solidFill>
                  <a:srgbClr val="002060"/>
                </a:solidFill>
                <a:effectLst/>
                <a:sym typeface="Lantinghei SC Demibold"/>
              </a:rPr>
              <a:t>| OCR | </a:t>
            </a:r>
            <a:r>
              <a:rPr lang="zh-CN" altLang="en-US" sz="1600" b="1" dirty="0">
                <a:solidFill>
                  <a:srgbClr val="002060"/>
                </a:solidFill>
                <a:effectLst/>
                <a:sym typeface="Lantinghei SC Demibold"/>
              </a:rPr>
              <a:t>语音识别 </a:t>
            </a:r>
            <a:r>
              <a:rPr lang="en-US" altLang="zh-CN" sz="1600" b="1" dirty="0">
                <a:solidFill>
                  <a:srgbClr val="002060"/>
                </a:solidFill>
                <a:effectLst/>
                <a:sym typeface="Lantinghei SC Demibold"/>
              </a:rPr>
              <a:t>| </a:t>
            </a:r>
            <a:endParaRPr lang="en-US" altLang="zh-CN" sz="1600" b="1" dirty="0">
              <a:solidFill>
                <a:srgbClr val="002060"/>
              </a:solidFill>
              <a:effectLst/>
              <a:sym typeface="Lantinghei SC Demibold"/>
            </a:endParaRPr>
          </a:p>
          <a:p>
            <a:pPr algn="ctr" defTabSz="913765">
              <a:lnSpc>
                <a:spcPct val="150000"/>
              </a:lnSpc>
            </a:pPr>
            <a:r>
              <a:rPr lang="zh-CN" altLang="en-US" sz="1600" b="1" dirty="0">
                <a:solidFill>
                  <a:srgbClr val="002060"/>
                </a:solidFill>
                <a:effectLst/>
                <a:sym typeface="Lantinghei SC Demibold"/>
              </a:rPr>
              <a:t>精准营销 </a:t>
            </a:r>
            <a:r>
              <a:rPr lang="en-US" altLang="zh-CN" sz="1600" b="1" dirty="0">
                <a:solidFill>
                  <a:srgbClr val="002060"/>
                </a:solidFill>
                <a:effectLst/>
                <a:sym typeface="Lantinghei SC Demibold"/>
              </a:rPr>
              <a:t>| </a:t>
            </a:r>
            <a:r>
              <a:rPr lang="zh-CN" altLang="en-US" sz="1600" b="1" dirty="0">
                <a:solidFill>
                  <a:srgbClr val="002060"/>
                </a:solidFill>
                <a:effectLst/>
                <a:sym typeface="Lantinghei SC Demibold"/>
              </a:rPr>
              <a:t>医疗影像分析</a:t>
            </a:r>
            <a:endParaRPr lang="zh-CN" altLang="en-US" sz="1600" b="1" dirty="0">
              <a:solidFill>
                <a:srgbClr val="002060"/>
              </a:solidFill>
              <a:effectLst/>
              <a:sym typeface="Arial" panose="020B0604020202020204" pitchFamily="34" charset="0"/>
            </a:endParaRPr>
          </a:p>
        </p:txBody>
      </p:sp>
      <p:sp>
        <p:nvSpPr>
          <p:cNvPr id="46" name="矩形 45"/>
          <p:cNvSpPr/>
          <p:nvPr/>
        </p:nvSpPr>
        <p:spPr>
          <a:xfrm>
            <a:off x="3020682" y="1747143"/>
            <a:ext cx="408555" cy="316369"/>
          </a:xfrm>
          <a:prstGeom prst="rect">
            <a:avLst/>
          </a:prstGeom>
        </p:spPr>
        <p:txBody>
          <a:bodyPr wrap="square">
            <a:spAutoFit/>
          </a:bodyPr>
          <a:lstStyle/>
          <a:p>
            <a:pPr algn="ctr">
              <a:lnSpc>
                <a:spcPct val="150000"/>
              </a:lnSpc>
            </a:pPr>
            <a:r>
              <a:rPr lang="en-US" altLang="zh-CN" sz="1100" b="1" dirty="0">
                <a:solidFill>
                  <a:srgbClr val="002060"/>
                </a:solidFill>
                <a:latin typeface="微软雅黑" panose="020B0503020204020204" pitchFamily="34" charset="-122"/>
                <a:ea typeface="微软雅黑" panose="020B0503020204020204" pitchFamily="34" charset="-122"/>
              </a:rPr>
              <a:t>X 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6125960" y="1534461"/>
            <a:ext cx="1927404" cy="437967"/>
            <a:chOff x="1588286" y="5651733"/>
            <a:chExt cx="1928157" cy="438138"/>
          </a:xfrm>
        </p:grpSpPr>
        <p:sp>
          <p:nvSpPr>
            <p:cNvPr id="48" name="文本框 47"/>
            <p:cNvSpPr txBox="1"/>
            <p:nvPr/>
          </p:nvSpPr>
          <p:spPr>
            <a:xfrm>
              <a:off x="2060551" y="5734209"/>
              <a:ext cx="1455892" cy="277107"/>
            </a:xfrm>
            <a:prstGeom prst="rect">
              <a:avLst/>
            </a:prstGeom>
            <a:noFill/>
          </p:spPr>
          <p:txBody>
            <a:bodyPr wrap="square" rtlCol="0">
              <a:spAutoFit/>
            </a:bodyPr>
            <a:lstStyle/>
            <a:p>
              <a:pPr defTabSz="154940">
                <a:defRPr/>
              </a:pPr>
              <a:r>
                <a:rPr lang="zh-CN" altLang="en-US" sz="1200" b="1" kern="0"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昇</a:t>
              </a:r>
              <a:r>
                <a:rPr lang="zh-CN" altLang="en-US" sz="12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腾</a:t>
              </a:r>
              <a:r>
                <a:rPr lang="en-US" altLang="zh-CN" sz="1200" b="1" kern="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mn-lt"/>
                </a:rPr>
                <a:t>310</a:t>
              </a:r>
              <a:endParaRPr lang="en-US" altLang="zh-CN" sz="1200" b="1" dirty="0">
                <a:solidFill>
                  <a:srgbClr val="002060"/>
                </a:solidFill>
                <a:latin typeface="微软雅黑" panose="020B0503020204020204" pitchFamily="34" charset="-122"/>
                <a:ea typeface="微软雅黑" panose="020B0503020204020204" pitchFamily="34" charset="-122"/>
                <a:cs typeface="Huawei Sans" panose="020C0503030203020204" pitchFamily="34" charset="0"/>
                <a:sym typeface="Impact" panose="020B0806030902050204"/>
              </a:endParaRPr>
            </a:p>
          </p:txBody>
        </p:sp>
        <p:pic>
          <p:nvPicPr>
            <p:cNvPr id="49" name="图片 48"/>
            <p:cNvPicPr>
              <a:picLocks noChangeAspect="1"/>
            </p:cNvPicPr>
            <p:nvPr/>
          </p:nvPicPr>
          <p:blipFill>
            <a:blip r:embed="rId13"/>
            <a:stretch>
              <a:fillRect/>
            </a:stretch>
          </p:blipFill>
          <p:spPr>
            <a:xfrm>
              <a:off x="1588286" y="5651733"/>
              <a:ext cx="429058" cy="438138"/>
            </a:xfrm>
            <a:prstGeom prst="rect">
              <a:avLst/>
            </a:prstGeom>
          </p:spPr>
        </p:pic>
      </p:grpSp>
      <p:sp>
        <p:nvSpPr>
          <p:cNvPr id="50" name="矩形 49"/>
          <p:cNvSpPr/>
          <p:nvPr/>
        </p:nvSpPr>
        <p:spPr>
          <a:xfrm>
            <a:off x="371188" y="5261699"/>
            <a:ext cx="1407384" cy="581057"/>
          </a:xfrm>
          <a:prstGeom prst="rect">
            <a:avLst/>
          </a:prstGeom>
        </p:spPr>
        <p:txBody>
          <a:bodyPr wrap="square">
            <a:spAutoFit/>
          </a:bodyPr>
          <a:lstStyle/>
          <a:p>
            <a:pPr algn="ctr">
              <a:lnSpc>
                <a:spcPct val="150000"/>
              </a:lnSpc>
            </a:pPr>
            <a:r>
              <a:rPr lang="zh-CN" altLang="en-US" b="1" dirty="0">
                <a:solidFill>
                  <a:srgbClr val="002060"/>
                </a:solidFill>
                <a:latin typeface="微软雅黑" panose="020B0503020204020204" pitchFamily="34" charset="-122"/>
                <a:ea typeface="微软雅黑" panose="020B0503020204020204" pitchFamily="34" charset="-122"/>
              </a:rPr>
              <a:t>应用场景</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1" name="矩形 50"/>
          <p:cNvSpPr/>
          <p:nvPr/>
        </p:nvSpPr>
        <p:spPr>
          <a:xfrm>
            <a:off x="5055172" y="1747143"/>
            <a:ext cx="408555" cy="316369"/>
          </a:xfrm>
          <a:prstGeom prst="rect">
            <a:avLst/>
          </a:prstGeom>
        </p:spPr>
        <p:txBody>
          <a:bodyPr wrap="square">
            <a:spAutoFit/>
          </a:bodyPr>
          <a:lstStyle/>
          <a:p>
            <a:pPr algn="ctr">
              <a:lnSpc>
                <a:spcPct val="150000"/>
              </a:lnSpc>
            </a:pPr>
            <a:r>
              <a:rPr lang="en-US" altLang="zh-CN" sz="1100" b="1" dirty="0">
                <a:solidFill>
                  <a:srgbClr val="002060"/>
                </a:solidFill>
                <a:latin typeface="微软雅黑" panose="020B0503020204020204" pitchFamily="34" charset="-122"/>
                <a:ea typeface="微软雅黑" panose="020B0503020204020204" pitchFamily="34" charset="-122"/>
              </a:rPr>
              <a:t>X 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2" name="矩形 51"/>
          <p:cNvSpPr/>
          <p:nvPr/>
        </p:nvSpPr>
        <p:spPr>
          <a:xfrm>
            <a:off x="7551137" y="1747143"/>
            <a:ext cx="408555" cy="316369"/>
          </a:xfrm>
          <a:prstGeom prst="rect">
            <a:avLst/>
          </a:prstGeom>
        </p:spPr>
        <p:txBody>
          <a:bodyPr wrap="square">
            <a:spAutoFit/>
          </a:bodyPr>
          <a:lstStyle/>
          <a:p>
            <a:pPr algn="ctr">
              <a:lnSpc>
                <a:spcPct val="150000"/>
              </a:lnSpc>
            </a:pPr>
            <a:r>
              <a:rPr lang="en-US" altLang="zh-CN" sz="1100" b="1" dirty="0">
                <a:solidFill>
                  <a:srgbClr val="002060"/>
                </a:solidFill>
                <a:latin typeface="微软雅黑" panose="020B0503020204020204" pitchFamily="34" charset="-122"/>
                <a:ea typeface="微软雅黑" panose="020B0503020204020204" pitchFamily="34" charset="-122"/>
              </a:rPr>
              <a:t>X 4</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53" name="矩形 52"/>
          <p:cNvSpPr/>
          <p:nvPr/>
        </p:nvSpPr>
        <p:spPr>
          <a:xfrm>
            <a:off x="9924236" y="1747143"/>
            <a:ext cx="408555" cy="316369"/>
          </a:xfrm>
          <a:prstGeom prst="rect">
            <a:avLst/>
          </a:prstGeom>
        </p:spPr>
        <p:txBody>
          <a:bodyPr wrap="square">
            <a:spAutoFit/>
          </a:bodyPr>
          <a:lstStyle/>
          <a:p>
            <a:pPr algn="ctr">
              <a:lnSpc>
                <a:spcPct val="150000"/>
              </a:lnSpc>
            </a:pPr>
            <a:r>
              <a:rPr lang="en-US" altLang="zh-CN" sz="1100" b="1" dirty="0">
                <a:solidFill>
                  <a:srgbClr val="002060"/>
                </a:solidFill>
                <a:latin typeface="微软雅黑" panose="020B0503020204020204" pitchFamily="34" charset="-122"/>
                <a:ea typeface="微软雅黑" panose="020B0503020204020204" pitchFamily="34" charset="-122"/>
              </a:rPr>
              <a:t>X 1</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3"/>
          <a:stretch>
            <a:fillRect/>
          </a:stretch>
        </p:blipFill>
        <p:spPr>
          <a:xfrm>
            <a:off x="2898550" y="1850138"/>
            <a:ext cx="158721" cy="162080"/>
          </a:xfrm>
          <a:prstGeom prst="rect">
            <a:avLst/>
          </a:prstGeom>
        </p:spPr>
      </p:pic>
      <p:pic>
        <p:nvPicPr>
          <p:cNvPr id="55" name="图片 54"/>
          <p:cNvPicPr>
            <a:picLocks noChangeAspect="1"/>
          </p:cNvPicPr>
          <p:nvPr/>
        </p:nvPicPr>
        <p:blipFill>
          <a:blip r:embed="rId13"/>
          <a:stretch>
            <a:fillRect/>
          </a:stretch>
        </p:blipFill>
        <p:spPr>
          <a:xfrm>
            <a:off x="4926256" y="1845114"/>
            <a:ext cx="158721" cy="162080"/>
          </a:xfrm>
          <a:prstGeom prst="rect">
            <a:avLst/>
          </a:prstGeom>
        </p:spPr>
      </p:pic>
      <p:pic>
        <p:nvPicPr>
          <p:cNvPr id="56" name="图片 55"/>
          <p:cNvPicPr>
            <a:picLocks noChangeAspect="1"/>
          </p:cNvPicPr>
          <p:nvPr/>
        </p:nvPicPr>
        <p:blipFill>
          <a:blip r:embed="rId13"/>
          <a:stretch>
            <a:fillRect/>
          </a:stretch>
        </p:blipFill>
        <p:spPr>
          <a:xfrm>
            <a:off x="7425351" y="1860593"/>
            <a:ext cx="158721" cy="162080"/>
          </a:xfrm>
          <a:prstGeom prst="rect">
            <a:avLst/>
          </a:prstGeom>
        </p:spPr>
      </p:pic>
      <p:pic>
        <p:nvPicPr>
          <p:cNvPr id="57" name="图片 56"/>
          <p:cNvPicPr>
            <a:picLocks noChangeAspect="1"/>
          </p:cNvPicPr>
          <p:nvPr/>
        </p:nvPicPr>
        <p:blipFill>
          <a:blip r:embed="rId13"/>
          <a:stretch>
            <a:fillRect/>
          </a:stretch>
        </p:blipFill>
        <p:spPr>
          <a:xfrm>
            <a:off x="9815138" y="1843407"/>
            <a:ext cx="158721" cy="162080"/>
          </a:xfrm>
          <a:prstGeom prst="rect">
            <a:avLst/>
          </a:prstGeom>
        </p:spPr>
      </p:pic>
      <p:sp>
        <p:nvSpPr>
          <p:cNvPr id="58"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5.4</a:t>
            </a:r>
            <a:r>
              <a:rPr lang="en-US" altLang="zh-CN" sz="4800" dirty="0">
                <a:solidFill>
                  <a:srgbClr val="002060"/>
                </a:solidFill>
                <a:latin typeface="微软雅黑" panose="020B0503020204020204" pitchFamily="34" charset="-122"/>
                <a:ea typeface="微软雅黑" panose="020B0503020204020204" pitchFamily="34" charset="-122"/>
                <a:cs typeface="+mn-ea"/>
              </a:rPr>
              <a:t> </a:t>
            </a:r>
            <a:r>
              <a:rPr lang="zh-CN" altLang="en-US" sz="3600" b="1" dirty="0">
                <a:solidFill>
                  <a:srgbClr val="002060"/>
                </a:solidFill>
                <a:latin typeface="微软雅黑" panose="020B0503020204020204" pitchFamily="34" charset="-122"/>
                <a:ea typeface="微软雅黑" panose="020B0503020204020204" pitchFamily="34" charset="-122"/>
              </a:rPr>
              <a:t>昇腾</a:t>
            </a:r>
            <a:r>
              <a:rPr lang="en-US" altLang="zh-CN" sz="3600" b="1" dirty="0">
                <a:solidFill>
                  <a:srgbClr val="002060"/>
                </a:solidFill>
                <a:latin typeface="微软雅黑" panose="020B0503020204020204" pitchFamily="34" charset="-122"/>
                <a:ea typeface="微软雅黑" panose="020B0503020204020204" pitchFamily="34" charset="-122"/>
              </a:rPr>
              <a:t>AI</a:t>
            </a:r>
            <a:r>
              <a:rPr lang="zh-CN" altLang="en-US" sz="3600" b="1" dirty="0">
                <a:solidFill>
                  <a:srgbClr val="002060"/>
                </a:solidFill>
                <a:latin typeface="微软雅黑" panose="020B0503020204020204" pitchFamily="34" charset="-122"/>
                <a:ea typeface="微软雅黑" panose="020B0503020204020204" pitchFamily="34" charset="-122"/>
              </a:rPr>
              <a:t>计算系统</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sp>
        <p:nvSpPr>
          <p:cNvPr id="59" name="矩形: 圆角 58"/>
          <p:cNvSpPr/>
          <p:nvPr/>
        </p:nvSpPr>
        <p:spPr bwMode="auto">
          <a:xfrm>
            <a:off x="371188" y="4554956"/>
            <a:ext cx="11469591" cy="1965402"/>
          </a:xfrm>
          <a:prstGeom prst="roundRect">
            <a:avLst>
              <a:gd name="adj" fmla="val 5676"/>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矩形: 圆角 59"/>
          <p:cNvSpPr/>
          <p:nvPr/>
        </p:nvSpPr>
        <p:spPr bwMode="auto">
          <a:xfrm>
            <a:off x="371187" y="1431613"/>
            <a:ext cx="11469591" cy="2993031"/>
          </a:xfrm>
          <a:prstGeom prst="roundRect">
            <a:avLst>
              <a:gd name="adj" fmla="val 5676"/>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18369"/>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4"/>
          <p:cNvSpPr txBox="1">
            <a:spLocks noChangeArrowheads="1"/>
          </p:cNvSpPr>
          <p:nvPr/>
        </p:nvSpPr>
        <p:spPr bwMode="auto">
          <a:xfrm>
            <a:off x="2667000" y="1237147"/>
            <a:ext cx="6858000" cy="347489"/>
          </a:xfrm>
          <a:prstGeom prst="rect">
            <a:avLst/>
          </a:prstGeom>
          <a:noFill/>
          <a:ln>
            <a:noFill/>
          </a:ln>
        </p:spPr>
        <p:txBody>
          <a:bodyPr anchor="ct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lvl="0" algn="ctr">
              <a:buClr>
                <a:srgbClr val="669900"/>
              </a:buClr>
              <a:buSzPct val="75000"/>
              <a:buNone/>
              <a:defRPr/>
            </a:pPr>
            <a:r>
              <a:rPr lang="en-US" altLang="zh-CN" sz="1800" dirty="0">
                <a:solidFill>
                  <a:srgbClr val="002060"/>
                </a:solidFill>
                <a:latin typeface="微软雅黑" panose="020B0503020204020204" pitchFamily="34" charset="-122"/>
                <a:ea typeface="微软雅黑" panose="020B0503020204020204" pitchFamily="34" charset="-122"/>
              </a:rPr>
              <a:t>A310</a:t>
            </a:r>
            <a:r>
              <a:rPr lang="zh-CN" altLang="en-US" sz="1800" dirty="0">
                <a:solidFill>
                  <a:srgbClr val="002060"/>
                </a:solidFill>
                <a:latin typeface="微软雅黑" panose="020B0503020204020204" pitchFamily="34" charset="-122"/>
                <a:ea typeface="微软雅黑" panose="020B0503020204020204" pitchFamily="34" charset="-122"/>
              </a:rPr>
              <a:t>智能视觉算力优势明显</a:t>
            </a:r>
            <a:endParaRPr lang="zh-CN" altLang="en-US" sz="1800" dirty="0">
              <a:solidFill>
                <a:srgbClr val="002060"/>
              </a:solidFill>
              <a:latin typeface="微软雅黑" panose="020B0503020204020204" pitchFamily="34" charset="-122"/>
              <a:ea typeface="微软雅黑" panose="020B0503020204020204" pitchFamily="34" charset="-122"/>
            </a:endParaRPr>
          </a:p>
        </p:txBody>
      </p:sp>
      <p:sp>
        <p:nvSpPr>
          <p:cNvPr id="7" name="Rectangle 28"/>
          <p:cNvSpPr>
            <a:spLocks noChangeArrowheads="1"/>
          </p:cNvSpPr>
          <p:nvPr/>
        </p:nvSpPr>
        <p:spPr bwMode="auto">
          <a:xfrm>
            <a:off x="2698874" y="188640"/>
            <a:ext cx="6858000" cy="48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algn="ctr"/>
            <a:r>
              <a:rPr lang="zh-CN" altLang="en-US" sz="3600" b="1" dirty="0">
                <a:solidFill>
                  <a:srgbClr val="002060"/>
                </a:solidFill>
                <a:latin typeface="微软雅黑" panose="020B0503020204020204" pitchFamily="34" charset="-122"/>
                <a:ea typeface="微软雅黑" panose="020B0503020204020204" pitchFamily="34" charset="-122"/>
                <a:cs typeface="+mn-ea"/>
              </a:rPr>
              <a:t>昇腾</a:t>
            </a:r>
            <a:r>
              <a:rPr lang="en-US" altLang="zh-CN" sz="3600" b="1" dirty="0">
                <a:solidFill>
                  <a:srgbClr val="002060"/>
                </a:solidFill>
                <a:latin typeface="微软雅黑" panose="020B0503020204020204" pitchFamily="34" charset="-122"/>
                <a:ea typeface="微软雅黑" panose="020B0503020204020204" pitchFamily="34" charset="-122"/>
                <a:cs typeface="+mn-ea"/>
              </a:rPr>
              <a:t>A310</a:t>
            </a:r>
            <a:r>
              <a:rPr lang="zh-CN" altLang="en-US" sz="3600" b="1" dirty="0">
                <a:solidFill>
                  <a:srgbClr val="002060"/>
                </a:solidFill>
                <a:latin typeface="微软雅黑" panose="020B0503020204020204" pitchFamily="34" charset="-122"/>
                <a:ea typeface="微软雅黑" panose="020B0503020204020204" pitchFamily="34" charset="-122"/>
                <a:cs typeface="+mn-ea"/>
              </a:rPr>
              <a:t>智能视觉算力</a:t>
            </a:r>
            <a:endParaRPr lang="zh-CN" altLang="en-US" sz="3600" b="1" dirty="0">
              <a:solidFill>
                <a:srgbClr val="002060"/>
              </a:solidFill>
              <a:latin typeface="微软雅黑" panose="020B0503020204020204" pitchFamily="34" charset="-122"/>
              <a:ea typeface="微软雅黑" panose="020B0503020204020204" pitchFamily="34" charset="-122"/>
              <a:cs typeface="+mn-ea"/>
            </a:endParaRPr>
          </a:p>
        </p:txBody>
      </p:sp>
      <p:graphicFrame>
        <p:nvGraphicFramePr>
          <p:cNvPr id="10" name="表格 9"/>
          <p:cNvGraphicFramePr>
            <a:graphicFrameLocks noGrp="1"/>
          </p:cNvGraphicFramePr>
          <p:nvPr/>
        </p:nvGraphicFramePr>
        <p:xfrm>
          <a:off x="2853883" y="1817250"/>
          <a:ext cx="6622458" cy="2203222"/>
        </p:xfrm>
        <a:graphic>
          <a:graphicData uri="http://schemas.openxmlformats.org/drawingml/2006/table">
            <a:tbl>
              <a:tblPr/>
              <a:tblGrid>
                <a:gridCol w="1368780"/>
                <a:gridCol w="875613"/>
                <a:gridCol w="875613"/>
                <a:gridCol w="875613"/>
                <a:gridCol w="875613"/>
                <a:gridCol w="875613"/>
                <a:gridCol w="875613"/>
              </a:tblGrid>
              <a:tr h="333853">
                <a:tc rowSpan="2">
                  <a:txBody>
                    <a:bodyPr/>
                    <a:lstStyle/>
                    <a:p>
                      <a:pPr algn="ctr" fontAlgn="ctr"/>
                      <a:r>
                        <a:rPr lang="zh-CN" altLang="en-US" sz="1500" b="1" i="0" u="none" strike="noStrike" dirty="0">
                          <a:solidFill>
                            <a:srgbClr val="002060"/>
                          </a:solidFill>
                          <a:effectLst/>
                          <a:latin typeface="微软雅黑" panose="020B0503020204020204" pitchFamily="34" charset="-122"/>
                          <a:ea typeface="微软雅黑" panose="020B0503020204020204" pitchFamily="34" charset="-122"/>
                        </a:rPr>
                        <a:t>算法</a:t>
                      </a:r>
                      <a:endParaRPr lang="en-US" altLang="zh-CN" sz="1500" b="1" i="0" u="none" strike="noStrike" dirty="0">
                        <a:solidFill>
                          <a:srgbClr val="002060"/>
                        </a:solidFill>
                        <a:effectLst/>
                        <a:latin typeface="微软雅黑" panose="020B0503020204020204" pitchFamily="34" charset="-122"/>
                        <a:ea typeface="微软雅黑" panose="020B0503020204020204" pitchFamily="34" charset="-122"/>
                      </a:endParaRPr>
                    </a:p>
                    <a:p>
                      <a:pPr algn="ctr" fontAlgn="ctr"/>
                      <a:r>
                        <a:rPr lang="zh-CN" altLang="en-US" sz="1500" b="1" i="0" u="none" strike="noStrike" dirty="0">
                          <a:solidFill>
                            <a:srgbClr val="002060"/>
                          </a:solidFill>
                          <a:effectLst/>
                          <a:latin typeface="微软雅黑" panose="020B0503020204020204" pitchFamily="34" charset="-122"/>
                          <a:ea typeface="微软雅黑" panose="020B0503020204020204" pitchFamily="34" charset="-122"/>
                        </a:rPr>
                        <a:t>模型</a:t>
                      </a:r>
                      <a:endParaRPr lang="zh-CN" altLang="en-US" sz="15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fontAlgn="ctr"/>
                      <a:r>
                        <a:rPr lang="en-US" sz="1400" b="1" i="0" u="none" strike="noStrike" dirty="0">
                          <a:solidFill>
                            <a:srgbClr val="002060"/>
                          </a:solidFill>
                          <a:effectLst/>
                          <a:latin typeface="微软雅黑" panose="020B0503020204020204" pitchFamily="34" charset="-122"/>
                          <a:ea typeface="微软雅黑" panose="020B0503020204020204" pitchFamily="34" charset="-122"/>
                        </a:rPr>
                        <a:t>A310</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fontAlgn="ctr"/>
                      <a:r>
                        <a:rPr lang="en-US" sz="1400" b="1" i="0" u="none" strike="noStrike" dirty="0">
                          <a:solidFill>
                            <a:srgbClr val="002060"/>
                          </a:solidFill>
                          <a:effectLst/>
                          <a:latin typeface="微软雅黑" panose="020B0503020204020204" pitchFamily="34" charset="-122"/>
                          <a:ea typeface="微软雅黑" panose="020B0503020204020204" pitchFamily="34" charset="-122"/>
                        </a:rPr>
                        <a:t>Hi3559A</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fontAlgn="ctr"/>
                      <a:r>
                        <a:rPr lang="en-US" sz="1400" b="1" i="0" u="none" strike="noStrike" dirty="0">
                          <a:solidFill>
                            <a:srgbClr val="002060"/>
                          </a:solidFill>
                          <a:effectLst/>
                          <a:latin typeface="微软雅黑" panose="020B0503020204020204" pitchFamily="34" charset="-122"/>
                          <a:ea typeface="微软雅黑" panose="020B0503020204020204" pitchFamily="34" charset="-122"/>
                        </a:rPr>
                        <a:t>TX2</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hMerge="1">
                  <a:tcPr/>
                </a:tc>
              </a:tr>
              <a:tr h="333853">
                <a:tc vMerge="1">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1400" b="1" i="0" u="none" strike="noStrike" dirty="0">
                          <a:solidFill>
                            <a:srgbClr val="002060"/>
                          </a:solidFill>
                          <a:effectLst/>
                          <a:latin typeface="微软雅黑" panose="020B0503020204020204" pitchFamily="34" charset="-122"/>
                          <a:ea typeface="微软雅黑" panose="020B0503020204020204" pitchFamily="34" charset="-122"/>
                        </a:rPr>
                        <a:t>耗时</a:t>
                      </a:r>
                      <a:r>
                        <a:rPr lang="en-US" altLang="zh-CN" sz="1400" b="1" i="0" u="none" strike="noStrike" dirty="0" err="1">
                          <a:solidFill>
                            <a:srgbClr val="002060"/>
                          </a:solidFill>
                          <a:effectLst/>
                          <a:latin typeface="微软雅黑" panose="020B0503020204020204" pitchFamily="34" charset="-122"/>
                          <a:ea typeface="微软雅黑" panose="020B0503020204020204" pitchFamily="34" charset="-122"/>
                        </a:rPr>
                        <a:t>ms</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fps</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002060"/>
                          </a:solidFill>
                          <a:effectLst/>
                          <a:latin typeface="微软雅黑" panose="020B0503020204020204" pitchFamily="34" charset="-122"/>
                          <a:ea typeface="微软雅黑" panose="020B0503020204020204" pitchFamily="34" charset="-122"/>
                        </a:rPr>
                        <a:t>耗时</a:t>
                      </a:r>
                      <a:r>
                        <a:rPr lang="en-US" altLang="zh-CN" sz="1400" b="1" i="0" u="none" strike="noStrike" dirty="0" err="1">
                          <a:solidFill>
                            <a:srgbClr val="002060"/>
                          </a:solidFill>
                          <a:effectLst/>
                          <a:latin typeface="微软雅黑" panose="020B0503020204020204" pitchFamily="34" charset="-122"/>
                          <a:ea typeface="微软雅黑" panose="020B0503020204020204" pitchFamily="34" charset="-122"/>
                        </a:rPr>
                        <a:t>ms</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fps</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2060"/>
                          </a:solidFill>
                          <a:effectLst/>
                          <a:latin typeface="微软雅黑" panose="020B0503020204020204" pitchFamily="34" charset="-122"/>
                          <a:ea typeface="微软雅黑" panose="020B0503020204020204" pitchFamily="34" charset="-122"/>
                        </a:rPr>
                        <a:t>耗时</a:t>
                      </a:r>
                      <a:r>
                        <a:rPr lang="en-US" altLang="zh-CN" sz="1400" b="1" i="0" u="none" strike="noStrike" dirty="0" err="1">
                          <a:solidFill>
                            <a:srgbClr val="002060"/>
                          </a:solidFill>
                          <a:effectLst/>
                          <a:latin typeface="微软雅黑" panose="020B0503020204020204" pitchFamily="34" charset="-122"/>
                          <a:ea typeface="微软雅黑" panose="020B0503020204020204" pitchFamily="34" charset="-122"/>
                        </a:rPr>
                        <a:t>ms</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fps</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33905">
                <a:tc>
                  <a:txBody>
                    <a:bodyPr/>
                    <a:lstStyle/>
                    <a:p>
                      <a:pPr algn="ctr" fontAlgn="ctr"/>
                      <a:r>
                        <a:rPr lang="en-US" sz="1400" b="1" i="0" u="none" strike="noStrike" dirty="0" err="1">
                          <a:solidFill>
                            <a:srgbClr val="002060"/>
                          </a:solidFill>
                          <a:effectLst/>
                          <a:latin typeface="微软雅黑" panose="020B0503020204020204" pitchFamily="34" charset="-122"/>
                          <a:ea typeface="微软雅黑" panose="020B0503020204020204" pitchFamily="34" charset="-122"/>
                        </a:rPr>
                        <a:t>googlenet</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14.35</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278.7</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22.08 </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181.2</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35.72</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112.0 </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33853">
                <a:tc>
                  <a:txBody>
                    <a:bodyPr/>
                    <a:lstStyle/>
                    <a:p>
                      <a:pPr algn="ctr" fontAlgn="ctr"/>
                      <a:r>
                        <a:rPr lang="en-US" sz="1400" b="1" i="0" u="none" strike="noStrike" dirty="0">
                          <a:solidFill>
                            <a:srgbClr val="002060"/>
                          </a:solidFill>
                          <a:effectLst/>
                          <a:latin typeface="微软雅黑" panose="020B0503020204020204" pitchFamily="34" charset="-122"/>
                          <a:ea typeface="微软雅黑" panose="020B0503020204020204" pitchFamily="34" charset="-122"/>
                        </a:rPr>
                        <a:t>resnet50</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5.96</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670.7</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51.56 </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77.6</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82.56</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48.4 </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33853">
                <a:tc>
                  <a:txBody>
                    <a:bodyPr/>
                    <a:lstStyle/>
                    <a:p>
                      <a:pPr algn="ctr" fontAlgn="ctr"/>
                      <a:r>
                        <a:rPr lang="en-US" sz="1400" b="1" i="0" u="none" strike="noStrike" dirty="0">
                          <a:solidFill>
                            <a:srgbClr val="002060"/>
                          </a:solidFill>
                          <a:effectLst/>
                          <a:latin typeface="微软雅黑" panose="020B0503020204020204" pitchFamily="34" charset="-122"/>
                          <a:ea typeface="微软雅黑" panose="020B0503020204020204" pitchFamily="34" charset="-122"/>
                        </a:rPr>
                        <a:t>vggnet16</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16.36</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244.5</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140.46 </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28.5</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221.68</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18.0 </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33905">
                <a:tc>
                  <a:txBody>
                    <a:bodyPr/>
                    <a:lstStyle/>
                    <a:p>
                      <a:pPr algn="ctr" fontAlgn="ctr"/>
                      <a:r>
                        <a:rPr lang="en-US" sz="1400" b="1" i="0" u="none" strike="noStrike" dirty="0" err="1">
                          <a:solidFill>
                            <a:srgbClr val="002060"/>
                          </a:solidFill>
                          <a:effectLst/>
                          <a:latin typeface="微软雅黑" panose="020B0503020204020204" pitchFamily="34" charset="-122"/>
                          <a:ea typeface="微软雅黑" panose="020B0503020204020204" pitchFamily="34" charset="-122"/>
                        </a:rPr>
                        <a:t>mobilenet</a:t>
                      </a:r>
                      <a:endParaRPr lang="en-US"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3.78</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1059.3</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15.10 </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a:solidFill>
                            <a:srgbClr val="002060"/>
                          </a:solidFill>
                          <a:effectLst/>
                          <a:latin typeface="微软雅黑" panose="020B0503020204020204" pitchFamily="34" charset="-122"/>
                          <a:ea typeface="微软雅黑" panose="020B0503020204020204" pitchFamily="34" charset="-122"/>
                        </a:rPr>
                        <a:t>258.6</a:t>
                      </a:r>
                      <a:endParaRPr lang="en-US" altLang="zh-CN" sz="1400" b="1" i="0" u="none" strike="noStrike">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24.80</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400" b="1" i="0" u="none" strike="noStrike" dirty="0">
                          <a:solidFill>
                            <a:srgbClr val="002060"/>
                          </a:solidFill>
                          <a:effectLst/>
                          <a:latin typeface="微软雅黑" panose="020B0503020204020204" pitchFamily="34" charset="-122"/>
                          <a:ea typeface="微软雅黑" panose="020B0503020204020204" pitchFamily="34" charset="-122"/>
                        </a:rPr>
                        <a:t>161.3 </a:t>
                      </a:r>
                      <a:endParaRPr lang="en-US" altLang="zh-CN" sz="1400" b="1" i="0" u="none" strike="noStrike" dirty="0">
                        <a:solidFill>
                          <a:srgbClr val="002060"/>
                        </a:solidFill>
                        <a:effectLst/>
                        <a:latin typeface="微软雅黑" panose="020B0503020204020204" pitchFamily="34" charset="-122"/>
                        <a:ea typeface="微软雅黑" panose="020B0503020204020204" pitchFamily="34" charset="-122"/>
                      </a:endParaRPr>
                    </a:p>
                  </a:txBody>
                  <a:tcPr marL="7144" marR="7144" marT="7144"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graphicFrame>
        <p:nvGraphicFramePr>
          <p:cNvPr id="16" name="图表 15"/>
          <p:cNvGraphicFramePr/>
          <p:nvPr/>
        </p:nvGraphicFramePr>
        <p:xfrm>
          <a:off x="2853884" y="4253087"/>
          <a:ext cx="6622455" cy="2253494"/>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 name="矩形 2"/>
          <p:cNvSpPr/>
          <p:nvPr/>
        </p:nvSpPr>
        <p:spPr>
          <a:xfrm>
            <a:off x="5159375" y="2924810"/>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custDataLst>
              <p:tags r:id="rId2"/>
            </p:custDataLst>
          </p:nvPr>
        </p:nvSpPr>
        <p:spPr>
          <a:xfrm>
            <a:off x="6959600" y="2924810"/>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custDataLst>
              <p:tags r:id="rId3"/>
            </p:custDataLst>
          </p:nvPr>
        </p:nvSpPr>
        <p:spPr>
          <a:xfrm>
            <a:off x="8688070" y="2924810"/>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custDataLst>
              <p:tags r:id="rId4"/>
            </p:custDataLst>
          </p:nvPr>
        </p:nvSpPr>
        <p:spPr>
          <a:xfrm>
            <a:off x="5142865" y="326707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custDataLst>
              <p:tags r:id="rId5"/>
            </p:custDataLst>
          </p:nvPr>
        </p:nvSpPr>
        <p:spPr>
          <a:xfrm>
            <a:off x="6943090" y="326707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custDataLst>
              <p:tags r:id="rId6"/>
            </p:custDataLst>
          </p:nvPr>
        </p:nvSpPr>
        <p:spPr>
          <a:xfrm>
            <a:off x="8671560" y="326707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custDataLst>
              <p:tags r:id="rId7"/>
            </p:custDataLst>
          </p:nvPr>
        </p:nvSpPr>
        <p:spPr>
          <a:xfrm>
            <a:off x="5160010" y="368109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custDataLst>
              <p:tags r:id="rId8"/>
            </p:custDataLst>
          </p:nvPr>
        </p:nvSpPr>
        <p:spPr>
          <a:xfrm>
            <a:off x="6960235" y="368109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custDataLst>
              <p:tags r:id="rId9"/>
            </p:custDataLst>
          </p:nvPr>
        </p:nvSpPr>
        <p:spPr>
          <a:xfrm>
            <a:off x="8688705" y="3681095"/>
            <a:ext cx="648335" cy="288290"/>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18369"/>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1164"/>
          <a:stretch>
            <a:fillRect/>
          </a:stretch>
        </p:blipFill>
        <p:spPr>
          <a:xfrm>
            <a:off x="3054456" y="1556792"/>
            <a:ext cx="6083086" cy="4049901"/>
          </a:xfrm>
          <a:prstGeom prst="rect">
            <a:avLst/>
          </a:prstGeom>
        </p:spPr>
      </p:pic>
    </p:spTree>
  </p:cSld>
  <p:clrMapOvr>
    <a:masterClrMapping/>
  </p:clrMapOvr>
  <p:transition advClick="0" advTm="18369"/>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188640"/>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en-US" dirty="0">
              <a:solidFill>
                <a:srgbClr val="002060"/>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3667596" y="2321515"/>
          <a:ext cx="5050929" cy="2916189"/>
        </p:xfrm>
        <a:graphic>
          <a:graphicData uri="http://schemas.openxmlformats.org/presentationml/2006/ole">
            <mc:AlternateContent xmlns:mc="http://schemas.openxmlformats.org/markup-compatibility/2006">
              <mc:Choice xmlns:v="urn:schemas-microsoft-com:vml" Requires="v">
                <p:oleObj spid="_x0000_s1266" name="" r:id="rId1" imgW="9492615" imgH="3958590" progId="">
                  <p:embed/>
                </p:oleObj>
              </mc:Choice>
              <mc:Fallback>
                <p:oleObj name="" r:id="rId1" imgW="9492615" imgH="3958590" progId="">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596" y="2321515"/>
                        <a:ext cx="5050929" cy="2916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圆角矩形 2"/>
          <p:cNvSpPr/>
          <p:nvPr/>
        </p:nvSpPr>
        <p:spPr>
          <a:xfrm>
            <a:off x="4090246" y="2952821"/>
            <a:ext cx="603014" cy="761123"/>
          </a:xfrm>
          <a:prstGeom prst="roundRect">
            <a:avLst/>
          </a:prstGeom>
          <a:solidFill>
            <a:srgbClr val="EA002F">
              <a:alpha val="20000"/>
            </a:srgbClr>
          </a:solidFill>
          <a:ln w="25400">
            <a:solidFill>
              <a:srgbClr val="F4708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12"/>
          <p:cNvSpPr/>
          <p:nvPr/>
        </p:nvSpPr>
        <p:spPr>
          <a:xfrm>
            <a:off x="4738357" y="2952821"/>
            <a:ext cx="1689644" cy="761123"/>
          </a:xfrm>
          <a:prstGeom prst="roundRect">
            <a:avLst/>
          </a:prstGeom>
          <a:solidFill>
            <a:schemeClr val="accent4">
              <a:lumMod val="50000"/>
              <a:alpha val="20000"/>
            </a:schemeClr>
          </a:solidFill>
          <a:ln w="25400">
            <a:solidFill>
              <a:srgbClr val="C6C5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圆角矩形 16"/>
          <p:cNvSpPr/>
          <p:nvPr/>
        </p:nvSpPr>
        <p:spPr>
          <a:xfrm>
            <a:off x="3781198" y="4180187"/>
            <a:ext cx="603014" cy="578577"/>
          </a:xfrm>
          <a:prstGeom prst="roundRect">
            <a:avLst/>
          </a:prstGeom>
          <a:solidFill>
            <a:srgbClr val="0070C0">
              <a:alpha val="20000"/>
            </a:srgbClr>
          </a:solidFill>
          <a:ln w="25400">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圆角矩形 24"/>
          <p:cNvSpPr/>
          <p:nvPr/>
        </p:nvSpPr>
        <p:spPr>
          <a:xfrm>
            <a:off x="4807529" y="4126618"/>
            <a:ext cx="1442743" cy="578577"/>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任意多边形 28"/>
          <p:cNvSpPr/>
          <p:nvPr/>
        </p:nvSpPr>
        <p:spPr>
          <a:xfrm>
            <a:off x="6345158" y="2590801"/>
            <a:ext cx="1539087" cy="2212611"/>
          </a:xfrm>
          <a:custGeom>
            <a:avLst/>
            <a:gdLst>
              <a:gd name="connsiteX0" fmla="*/ 107577 w 2052918"/>
              <a:gd name="connsiteY0" fmla="*/ 134470 h 2384612"/>
              <a:gd name="connsiteX1" fmla="*/ 0 w 2052918"/>
              <a:gd name="connsiteY1" fmla="*/ 358588 h 2384612"/>
              <a:gd name="connsiteX2" fmla="*/ 502024 w 2052918"/>
              <a:gd name="connsiteY2" fmla="*/ 1156447 h 2384612"/>
              <a:gd name="connsiteX3" fmla="*/ 1075765 w 2052918"/>
              <a:gd name="connsiteY3" fmla="*/ 2115670 h 2384612"/>
              <a:gd name="connsiteX4" fmla="*/ 1290918 w 2052918"/>
              <a:gd name="connsiteY4" fmla="*/ 2384612 h 2384612"/>
              <a:gd name="connsiteX5" fmla="*/ 1981200 w 2052918"/>
              <a:gd name="connsiteY5" fmla="*/ 2339788 h 2384612"/>
              <a:gd name="connsiteX6" fmla="*/ 2052918 w 2052918"/>
              <a:gd name="connsiteY6" fmla="*/ 1586753 h 2384612"/>
              <a:gd name="connsiteX7" fmla="*/ 1622612 w 2052918"/>
              <a:gd name="connsiteY7" fmla="*/ 564776 h 2384612"/>
              <a:gd name="connsiteX8" fmla="*/ 1335741 w 2052918"/>
              <a:gd name="connsiteY8" fmla="*/ 134470 h 2384612"/>
              <a:gd name="connsiteX9" fmla="*/ 448235 w 2052918"/>
              <a:gd name="connsiteY9" fmla="*/ 0 h 2384612"/>
              <a:gd name="connsiteX10" fmla="*/ 107577 w 2052918"/>
              <a:gd name="connsiteY10" fmla="*/ 13447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918" h="2384612">
                <a:moveTo>
                  <a:pt x="107577" y="134470"/>
                </a:moveTo>
                <a:lnTo>
                  <a:pt x="0" y="358588"/>
                </a:lnTo>
                <a:lnTo>
                  <a:pt x="502024" y="1156447"/>
                </a:lnTo>
                <a:lnTo>
                  <a:pt x="1075765" y="2115670"/>
                </a:lnTo>
                <a:lnTo>
                  <a:pt x="1290918" y="2384612"/>
                </a:lnTo>
                <a:lnTo>
                  <a:pt x="1981200" y="2339788"/>
                </a:lnTo>
                <a:lnTo>
                  <a:pt x="2052918" y="1586753"/>
                </a:lnTo>
                <a:lnTo>
                  <a:pt x="1622612" y="564776"/>
                </a:lnTo>
                <a:lnTo>
                  <a:pt x="1335741" y="134470"/>
                </a:lnTo>
                <a:lnTo>
                  <a:pt x="448235" y="0"/>
                </a:lnTo>
                <a:lnTo>
                  <a:pt x="107577" y="134470"/>
                </a:lnTo>
                <a:close/>
              </a:path>
            </a:pathLst>
          </a:custGeom>
          <a:solidFill>
            <a:srgbClr val="00B050">
              <a:alpha val="20000"/>
            </a:srgbClr>
          </a:solidFill>
          <a:ln w="25400">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4" name="线形标注 2(带强调线) 33"/>
          <p:cNvSpPr/>
          <p:nvPr/>
        </p:nvSpPr>
        <p:spPr>
          <a:xfrm>
            <a:off x="169545" y="1320800"/>
            <a:ext cx="3365500" cy="1270000"/>
          </a:xfrm>
          <a:prstGeom prst="accentCallout2">
            <a:avLst>
              <a:gd name="adj1" fmla="val 47844"/>
              <a:gd name="adj2" fmla="val 102356"/>
              <a:gd name="adj3" fmla="val 59480"/>
              <a:gd name="adj4" fmla="val 114380"/>
              <a:gd name="adj5" fmla="val 128281"/>
              <a:gd name="adj6" fmla="val 124887"/>
            </a:avLst>
          </a:prstGeom>
          <a:solidFill>
            <a:schemeClr val="bg1"/>
          </a:solidFill>
          <a:ln w="22225">
            <a:solidFill>
              <a:srgbClr val="F4708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r>
              <a:rPr lang="en-US" altLang="zh-CN" sz="1800" b="1" kern="0" dirty="0">
                <a:solidFill>
                  <a:srgbClr val="002060"/>
                </a:solidFill>
                <a:latin typeface="微软雅黑" panose="020B0503020204020204" pitchFamily="34" charset="-122"/>
                <a:ea typeface="微软雅黑" panose="020B0503020204020204" pitchFamily="34" charset="-122"/>
              </a:rPr>
              <a:t>AI Core</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DSA（Domain Specific Architecture）</a:t>
            </a:r>
            <a:r>
              <a:rPr lang="zh-CN" altLang="en-US" sz="1800" b="1" kern="0" dirty="0">
                <a:solidFill>
                  <a:srgbClr val="FF0000"/>
                </a:solidFill>
                <a:latin typeface="微软雅黑" panose="020B0503020204020204" pitchFamily="34" charset="-122"/>
                <a:ea typeface="微软雅黑" panose="020B0503020204020204" pitchFamily="34" charset="-122"/>
              </a:rPr>
              <a:t>达芬奇架构</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zh-CN" sz="1800" b="1" kern="0" dirty="0">
                <a:solidFill>
                  <a:srgbClr val="002060"/>
                </a:solidFill>
                <a:latin typeface="微软雅黑" panose="020B0503020204020204" pitchFamily="34" charset="-122"/>
                <a:ea typeface="微软雅黑" panose="020B0503020204020204" pitchFamily="34" charset="-122"/>
              </a:rPr>
              <a:t>矩阵</a:t>
            </a:r>
            <a:r>
              <a:rPr lang="en-US" altLang="zh-CN" sz="1800" b="1" kern="0" dirty="0">
                <a:solidFill>
                  <a:srgbClr val="002060"/>
                </a:solidFill>
                <a:latin typeface="微软雅黑" panose="020B0503020204020204" pitchFamily="34" charset="-122"/>
                <a:ea typeface="微软雅黑" panose="020B0503020204020204" pitchFamily="34" charset="-122"/>
              </a:rPr>
              <a:t>/</a:t>
            </a:r>
            <a:r>
              <a:rPr lang="zh-CN" altLang="zh-CN" sz="1800" b="1" kern="0" dirty="0">
                <a:solidFill>
                  <a:srgbClr val="002060"/>
                </a:solidFill>
                <a:latin typeface="微软雅黑" panose="020B0503020204020204" pitchFamily="34" charset="-122"/>
                <a:ea typeface="微软雅黑" panose="020B0503020204020204" pitchFamily="34" charset="-122"/>
              </a:rPr>
              <a:t>向量</a:t>
            </a:r>
            <a:r>
              <a:rPr lang="en-US" altLang="zh-CN" sz="1800" b="1" kern="0" dirty="0">
                <a:solidFill>
                  <a:srgbClr val="002060"/>
                </a:solidFill>
                <a:latin typeface="微软雅黑" panose="020B0503020204020204" pitchFamily="34" charset="-122"/>
                <a:ea typeface="微软雅黑" panose="020B0503020204020204" pitchFamily="34" charset="-122"/>
              </a:rPr>
              <a:t>/</a:t>
            </a:r>
            <a:r>
              <a:rPr lang="zh-CN" altLang="en-US" sz="1800" b="1" kern="0" dirty="0">
                <a:solidFill>
                  <a:srgbClr val="002060"/>
                </a:solidFill>
                <a:latin typeface="微软雅黑" panose="020B0503020204020204" pitchFamily="34" charset="-122"/>
                <a:ea typeface="微软雅黑" panose="020B0503020204020204" pitchFamily="34" charset="-122"/>
              </a:rPr>
              <a:t>标量</a:t>
            </a:r>
            <a:r>
              <a:rPr lang="zh-CN" altLang="zh-CN" sz="1800" b="1" kern="0" dirty="0">
                <a:solidFill>
                  <a:srgbClr val="002060"/>
                </a:solidFill>
                <a:latin typeface="微软雅黑" panose="020B0503020204020204" pitchFamily="34" charset="-122"/>
                <a:ea typeface="微软雅黑" panose="020B0503020204020204" pitchFamily="34" charset="-122"/>
              </a:rPr>
              <a:t>计算</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zh-CN" sz="1800" b="1" kern="0" dirty="0">
                <a:solidFill>
                  <a:srgbClr val="002060"/>
                </a:solidFill>
                <a:latin typeface="微软雅黑" panose="020B0503020204020204" pitchFamily="34" charset="-122"/>
                <a:ea typeface="微软雅黑" panose="020B0503020204020204" pitchFamily="34" charset="-122"/>
              </a:rPr>
              <a:t>集成</a:t>
            </a:r>
            <a:r>
              <a:rPr lang="zh-CN" altLang="en-US" sz="1800" b="1" kern="0" dirty="0">
                <a:solidFill>
                  <a:srgbClr val="002060"/>
                </a:solidFill>
                <a:latin typeface="微软雅黑" panose="020B0503020204020204" pitchFamily="34" charset="-122"/>
                <a:ea typeface="微软雅黑" panose="020B0503020204020204" pitchFamily="34" charset="-122"/>
              </a:rPr>
              <a:t>了</a:t>
            </a:r>
            <a:r>
              <a:rPr lang="en-US" altLang="zh-CN" sz="1800" b="1" kern="0" dirty="0">
                <a:solidFill>
                  <a:srgbClr val="FF0000"/>
                </a:solidFill>
                <a:latin typeface="微软雅黑" panose="020B0503020204020204" pitchFamily="34" charset="-122"/>
                <a:ea typeface="微软雅黑" panose="020B0503020204020204" pitchFamily="34" charset="-122"/>
              </a:rPr>
              <a:t>2</a:t>
            </a:r>
            <a:r>
              <a:rPr lang="zh-CN" altLang="zh-CN" sz="1800" b="1" kern="0" dirty="0">
                <a:solidFill>
                  <a:srgbClr val="FF0000"/>
                </a:solidFill>
                <a:latin typeface="微软雅黑" panose="020B0503020204020204" pitchFamily="34" charset="-122"/>
                <a:ea typeface="微软雅黑" panose="020B0503020204020204" pitchFamily="34" charset="-122"/>
              </a:rPr>
              <a:t>个</a:t>
            </a:r>
            <a:r>
              <a:rPr lang="en-US" altLang="zh-CN" sz="1800" b="1" kern="0" dirty="0">
                <a:solidFill>
                  <a:srgbClr val="FF0000"/>
                </a:solidFill>
                <a:latin typeface="微软雅黑" panose="020B0503020204020204" pitchFamily="34" charset="-122"/>
                <a:ea typeface="微软雅黑" panose="020B0503020204020204" pitchFamily="34" charset="-122"/>
              </a:rPr>
              <a:t>AI Core</a:t>
            </a:r>
            <a:endParaRPr lang="en-US" altLang="zh-CN" sz="1800" b="1" kern="0" dirty="0">
              <a:solidFill>
                <a:srgbClr val="FF0000"/>
              </a:solidFill>
              <a:latin typeface="微软雅黑" panose="020B0503020204020204" pitchFamily="34" charset="-122"/>
              <a:ea typeface="微软雅黑" panose="020B0503020204020204" pitchFamily="34" charset="-122"/>
            </a:endParaRPr>
          </a:p>
        </p:txBody>
      </p:sp>
      <p:sp>
        <p:nvSpPr>
          <p:cNvPr id="35" name="线形标注 2(带强调线) 34"/>
          <p:cNvSpPr/>
          <p:nvPr/>
        </p:nvSpPr>
        <p:spPr>
          <a:xfrm>
            <a:off x="5645460" y="5282868"/>
            <a:ext cx="4098615" cy="1251283"/>
          </a:xfrm>
          <a:prstGeom prst="accentCallout2">
            <a:avLst>
              <a:gd name="adj1" fmla="val 47151"/>
              <a:gd name="adj2" fmla="val -728"/>
              <a:gd name="adj3" fmla="val 26174"/>
              <a:gd name="adj4" fmla="val -5989"/>
              <a:gd name="adj5" fmla="val -45835"/>
              <a:gd name="adj6" fmla="val -6697"/>
            </a:avLst>
          </a:prstGeom>
          <a:solidFill>
            <a:schemeClr val="bg1"/>
          </a:solidFill>
          <a:ln w="22225">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800" b="1" kern="0" dirty="0">
                <a:solidFill>
                  <a:srgbClr val="002060"/>
                </a:solidFill>
                <a:latin typeface="微软雅黑" panose="020B0503020204020204" pitchFamily="34" charset="-122"/>
                <a:ea typeface="微软雅黑" panose="020B0503020204020204" pitchFamily="34" charset="-122"/>
              </a:rPr>
              <a:t>Cache &amp; Buffer</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AI core</a:t>
            </a:r>
            <a:r>
              <a:rPr lang="zh-CN" altLang="zh-CN" sz="1800" b="1" kern="0" dirty="0">
                <a:solidFill>
                  <a:srgbClr val="002060"/>
                </a:solidFill>
                <a:latin typeface="微软雅黑" panose="020B0503020204020204" pitchFamily="34" charset="-122"/>
                <a:ea typeface="微软雅黑" panose="020B0503020204020204" pitchFamily="34" charset="-122"/>
              </a:rPr>
              <a:t>内部</a:t>
            </a:r>
            <a:r>
              <a:rPr lang="en-US" altLang="zh-CN" sz="1800" b="1" kern="0" dirty="0">
                <a:solidFill>
                  <a:srgbClr val="002060"/>
                </a:solidFill>
                <a:latin typeface="微软雅黑" panose="020B0503020204020204" pitchFamily="34" charset="-122"/>
                <a:ea typeface="微软雅黑" panose="020B0503020204020204" pitchFamily="34" charset="-122"/>
              </a:rPr>
              <a:t>L0+L1</a:t>
            </a:r>
            <a:r>
              <a:rPr lang="zh-CN" altLang="zh-CN" sz="1800" b="1" kern="0" dirty="0">
                <a:solidFill>
                  <a:srgbClr val="002060"/>
                </a:solidFill>
                <a:latin typeface="微软雅黑" panose="020B0503020204020204" pitchFamily="34" charset="-122"/>
                <a:ea typeface="微软雅黑" panose="020B0503020204020204" pitchFamily="34" charset="-122"/>
              </a:rPr>
              <a:t>两级</a:t>
            </a:r>
            <a:r>
              <a:rPr lang="zh-CN" altLang="en-US" sz="1800" b="1" kern="0" dirty="0">
                <a:solidFill>
                  <a:srgbClr val="002060"/>
                </a:solidFill>
                <a:latin typeface="微软雅黑" panose="020B0503020204020204" pitchFamily="34" charset="-122"/>
                <a:ea typeface="微软雅黑" panose="020B0503020204020204" pitchFamily="34" charset="-122"/>
              </a:rPr>
              <a:t>访存</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8MB L2 buffer</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LPDDR4x</a:t>
            </a:r>
            <a:r>
              <a:rPr lang="zh-CN" altLang="zh-CN" sz="1800" b="1" kern="0" dirty="0">
                <a:solidFill>
                  <a:srgbClr val="002060"/>
                </a:solidFill>
                <a:latin typeface="微软雅黑" panose="020B0503020204020204" pitchFamily="34" charset="-122"/>
                <a:ea typeface="微软雅黑" panose="020B0503020204020204" pitchFamily="34" charset="-122"/>
              </a:rPr>
              <a:t>控制器</a:t>
            </a:r>
            <a:endParaRPr lang="en-US" altLang="zh-CN" sz="1800" b="1" kern="0" dirty="0">
              <a:solidFill>
                <a:srgbClr val="002060"/>
              </a:solidFill>
              <a:latin typeface="微软雅黑" panose="020B0503020204020204" pitchFamily="34" charset="-122"/>
              <a:ea typeface="微软雅黑" panose="020B0503020204020204" pitchFamily="34" charset="-122"/>
            </a:endParaRPr>
          </a:p>
        </p:txBody>
      </p:sp>
      <p:sp>
        <p:nvSpPr>
          <p:cNvPr id="36" name="线形标注 2(带强调线) 35"/>
          <p:cNvSpPr/>
          <p:nvPr/>
        </p:nvSpPr>
        <p:spPr>
          <a:xfrm>
            <a:off x="911424" y="5135880"/>
            <a:ext cx="2979954" cy="1440180"/>
          </a:xfrm>
          <a:prstGeom prst="accentCallout2">
            <a:avLst>
              <a:gd name="adj1" fmla="val 48478"/>
              <a:gd name="adj2" fmla="val 96557"/>
              <a:gd name="adj3" fmla="val 32382"/>
              <a:gd name="adj4" fmla="val 108247"/>
              <a:gd name="adj5" fmla="val -22071"/>
              <a:gd name="adj6" fmla="val 114291"/>
            </a:avLst>
          </a:prstGeom>
          <a:solidFill>
            <a:schemeClr val="bg1"/>
          </a:solidFill>
          <a:ln w="22225">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800" b="1" kern="0" dirty="0">
                <a:solidFill>
                  <a:srgbClr val="002060"/>
                </a:solidFill>
                <a:latin typeface="微软雅黑" panose="020B0503020204020204" pitchFamily="34" charset="-122"/>
                <a:ea typeface="微软雅黑" panose="020B0503020204020204" pitchFamily="34" charset="-122"/>
              </a:rPr>
              <a:t>DVPP</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800" b="1" kern="0" dirty="0">
                <a:solidFill>
                  <a:srgbClr val="002060"/>
                </a:solidFill>
                <a:latin typeface="微软雅黑" panose="020B0503020204020204" pitchFamily="34" charset="-122"/>
                <a:ea typeface="微软雅黑" panose="020B0503020204020204" pitchFamily="34" charset="-122"/>
              </a:rPr>
              <a:t>数字视觉预处理子系统</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800" b="1" kern="0" dirty="0">
                <a:solidFill>
                  <a:srgbClr val="002060"/>
                </a:solidFill>
                <a:latin typeface="微软雅黑" panose="020B0503020204020204" pitchFamily="34" charset="-122"/>
                <a:ea typeface="微软雅黑" panose="020B0503020204020204" pitchFamily="34" charset="-122"/>
              </a:rPr>
              <a:t>图像视频编解码</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800" b="1" kern="0" dirty="0">
                <a:solidFill>
                  <a:srgbClr val="002060"/>
                </a:solidFill>
                <a:latin typeface="微软雅黑" panose="020B0503020204020204" pitchFamily="34" charset="-122"/>
                <a:ea typeface="微软雅黑" panose="020B0503020204020204" pitchFamily="34" charset="-122"/>
              </a:rPr>
              <a:t>格式和精度转换</a:t>
            </a:r>
            <a:endParaRPr lang="en-US" altLang="zh-CN" sz="1800" b="1" kern="0" dirty="0">
              <a:solidFill>
                <a:srgbClr val="002060"/>
              </a:solidFill>
              <a:latin typeface="微软雅黑" panose="020B0503020204020204" pitchFamily="34" charset="-122"/>
              <a:ea typeface="微软雅黑" panose="020B0503020204020204" pitchFamily="34" charset="-122"/>
            </a:endParaRPr>
          </a:p>
        </p:txBody>
      </p:sp>
      <p:sp>
        <p:nvSpPr>
          <p:cNvPr id="37" name="线形标注 2(带强调线) 36"/>
          <p:cNvSpPr/>
          <p:nvPr/>
        </p:nvSpPr>
        <p:spPr>
          <a:xfrm>
            <a:off x="8851277" y="2901116"/>
            <a:ext cx="2544809" cy="1160345"/>
          </a:xfrm>
          <a:prstGeom prst="accentCallout2">
            <a:avLst>
              <a:gd name="adj1" fmla="val 47151"/>
              <a:gd name="adj2" fmla="val -728"/>
              <a:gd name="adj3" fmla="val 41185"/>
              <a:gd name="adj4" fmla="val -15430"/>
              <a:gd name="adj5" fmla="val 51941"/>
              <a:gd name="adj6" fmla="val -66098"/>
            </a:avLst>
          </a:prstGeom>
          <a:solidFill>
            <a:schemeClr val="bg1"/>
          </a:solidFill>
          <a:ln w="22225">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zh-CN" altLang="en-US" sz="1800" b="1" kern="0" dirty="0">
                <a:solidFill>
                  <a:srgbClr val="002060"/>
                </a:solidFill>
                <a:latin typeface="微软雅黑" panose="020B0503020204020204" pitchFamily="34" charset="-122"/>
                <a:ea typeface="微软雅黑" panose="020B0503020204020204" pitchFamily="34" charset="-122"/>
              </a:rPr>
              <a:t>对外接口</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PCIE/RGMII/USB</a:t>
            </a:r>
            <a:endParaRPr lang="en-US" altLang="zh-CN" sz="1800" b="1" kern="0"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en-US" altLang="zh-CN" sz="1800" b="1" kern="0" dirty="0">
                <a:solidFill>
                  <a:srgbClr val="002060"/>
                </a:solidFill>
                <a:latin typeface="微软雅黑" panose="020B0503020204020204" pitchFamily="34" charset="-122"/>
                <a:ea typeface="微软雅黑" panose="020B0503020204020204" pitchFamily="34" charset="-122"/>
              </a:rPr>
              <a:t>UART/I2C/SPI</a:t>
            </a:r>
            <a:endParaRPr lang="en-US" altLang="zh-CN" sz="1800" b="1" kern="0" dirty="0">
              <a:solidFill>
                <a:srgbClr val="002060"/>
              </a:solidFill>
              <a:latin typeface="微软雅黑" panose="020B0503020204020204" pitchFamily="34" charset="-122"/>
              <a:ea typeface="微软雅黑" panose="020B0503020204020204" pitchFamily="34" charset="-122"/>
            </a:endParaRPr>
          </a:p>
        </p:txBody>
      </p:sp>
      <p:sp>
        <p:nvSpPr>
          <p:cNvPr id="38" name="线形标注 2(带强调线) 37"/>
          <p:cNvSpPr/>
          <p:nvPr/>
        </p:nvSpPr>
        <p:spPr>
          <a:xfrm>
            <a:off x="5738983" y="846746"/>
            <a:ext cx="6261673" cy="1564984"/>
          </a:xfrm>
          <a:prstGeom prst="accentCallout2">
            <a:avLst>
              <a:gd name="adj1" fmla="val 47151"/>
              <a:gd name="adj2" fmla="val -728"/>
              <a:gd name="adj3" fmla="val 53695"/>
              <a:gd name="adj4" fmla="val -3397"/>
              <a:gd name="adj5" fmla="val 133364"/>
              <a:gd name="adj6" fmla="val -6235"/>
            </a:avLst>
          </a:prstGeom>
          <a:solidFill>
            <a:schemeClr val="bg1"/>
          </a:solidFill>
          <a:ln w="22225">
            <a:solidFill>
              <a:srgbClr val="C6C5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600" b="1" kern="0" dirty="0">
                <a:solidFill>
                  <a:srgbClr val="002060"/>
                </a:solidFill>
                <a:latin typeface="微软雅黑" panose="020B0503020204020204" pitchFamily="34" charset="-122"/>
                <a:ea typeface="微软雅黑" panose="020B0503020204020204" pitchFamily="34" charset="-122"/>
              </a:rPr>
              <a:t>ARM CPU</a:t>
            </a:r>
            <a:r>
              <a:rPr lang="zh-CN" altLang="en-US" sz="1600" b="1" kern="0" dirty="0">
                <a:solidFill>
                  <a:srgbClr val="002060"/>
                </a:solidFill>
                <a:latin typeface="微软雅黑" panose="020B0503020204020204" pitchFamily="34" charset="-122"/>
                <a:ea typeface="微软雅黑" panose="020B0503020204020204" pitchFamily="34" charset="-122"/>
              </a:rPr>
              <a:t>核心</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marL="171450" indent="-171450">
              <a:lnSpc>
                <a:spcPct val="120000"/>
              </a:lnSpc>
              <a:buFont typeface="Wingdings" panose="05000000000000000000" pitchFamily="2" charset="2"/>
              <a:buChar char="l"/>
            </a:pPr>
            <a:r>
              <a:rPr lang="en-US" altLang="zh-CN" sz="1600" b="1" kern="0" dirty="0">
                <a:solidFill>
                  <a:srgbClr val="002060"/>
                </a:solidFill>
                <a:latin typeface="微软雅黑" panose="020B0503020204020204" pitchFamily="34" charset="-122"/>
                <a:ea typeface="微软雅黑" panose="020B0503020204020204" pitchFamily="34" charset="-122"/>
              </a:rPr>
              <a:t>8</a:t>
            </a:r>
            <a:r>
              <a:rPr lang="zh-CN" altLang="en-US" sz="1600" b="1" kern="0" dirty="0">
                <a:solidFill>
                  <a:srgbClr val="002060"/>
                </a:solidFill>
                <a:latin typeface="微软雅黑" panose="020B0503020204020204" pitchFamily="34" charset="-122"/>
                <a:ea typeface="微软雅黑" panose="020B0503020204020204" pitchFamily="34" charset="-122"/>
              </a:rPr>
              <a:t>个</a:t>
            </a:r>
            <a:r>
              <a:rPr lang="en-US" altLang="zh-CN" sz="1600" b="1" kern="0" dirty="0">
                <a:solidFill>
                  <a:srgbClr val="002060"/>
                </a:solidFill>
                <a:latin typeface="微软雅黑" panose="020B0503020204020204" pitchFamily="34" charset="-122"/>
                <a:ea typeface="微软雅黑" panose="020B0503020204020204" pitchFamily="34" charset="-122"/>
              </a:rPr>
              <a:t>ARM A55</a:t>
            </a:r>
            <a:r>
              <a:rPr lang="zh-CN" altLang="en-US" sz="1600" b="1" kern="0" dirty="0">
                <a:solidFill>
                  <a:srgbClr val="002060"/>
                </a:solidFill>
                <a:latin typeface="微软雅黑" panose="020B0503020204020204" pitchFamily="34" charset="-122"/>
                <a:ea typeface="微软雅黑" panose="020B0503020204020204" pitchFamily="34" charset="-122"/>
              </a:rPr>
              <a:t>，用作</a:t>
            </a:r>
            <a:r>
              <a:rPr lang="en-US" altLang="zh-CN" sz="1600" b="1" kern="0" dirty="0">
                <a:solidFill>
                  <a:srgbClr val="FF0000"/>
                </a:solidFill>
                <a:latin typeface="微软雅黑" panose="020B0503020204020204" pitchFamily="34" charset="-122"/>
                <a:ea typeface="微软雅黑" panose="020B0503020204020204" pitchFamily="34" charset="-122"/>
              </a:rPr>
              <a:t>AI/</a:t>
            </a:r>
            <a:r>
              <a:rPr lang="zh-CN" altLang="en-US" sz="1600" b="1" kern="0" dirty="0">
                <a:solidFill>
                  <a:srgbClr val="FF0000"/>
                </a:solidFill>
                <a:latin typeface="微软雅黑" panose="020B0503020204020204" pitchFamily="34" charset="-122"/>
                <a:ea typeface="微软雅黑" panose="020B0503020204020204" pitchFamily="34" charset="-122"/>
              </a:rPr>
              <a:t>控制</a:t>
            </a:r>
            <a:r>
              <a:rPr lang="en-US" altLang="zh-CN" sz="1600" b="1" kern="0" dirty="0">
                <a:solidFill>
                  <a:srgbClr val="FF0000"/>
                </a:solidFill>
                <a:latin typeface="微软雅黑" panose="020B0503020204020204" pitchFamily="34" charset="-122"/>
                <a:ea typeface="微软雅黑" panose="020B0503020204020204" pitchFamily="34" charset="-122"/>
              </a:rPr>
              <a:t> CPU</a:t>
            </a:r>
            <a:r>
              <a:rPr lang="zh-CN" altLang="en-US" sz="1600" b="1" kern="0" dirty="0">
                <a:solidFill>
                  <a:srgbClr val="002060"/>
                </a:solidFill>
                <a:latin typeface="微软雅黑" panose="020B0503020204020204" pitchFamily="34" charset="-122"/>
                <a:ea typeface="微软雅黑" panose="020B0503020204020204" pitchFamily="34" charset="-122"/>
              </a:rPr>
              <a:t>，执行不适合</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上的计算（承担</a:t>
            </a:r>
            <a:r>
              <a:rPr lang="zh-CN" altLang="en-US" sz="1600" b="1" kern="0" dirty="0">
                <a:solidFill>
                  <a:srgbClr val="FF0000"/>
                </a:solidFill>
                <a:latin typeface="微软雅黑" panose="020B0503020204020204" pitchFamily="34" charset="-122"/>
                <a:ea typeface="微软雅黑" panose="020B0503020204020204" pitchFamily="34" charset="-122"/>
              </a:rPr>
              <a:t>非矩阵类复杂计算</a:t>
            </a:r>
            <a:r>
              <a:rPr lang="zh-CN" altLang="en-US" sz="1600" b="1" kern="0" dirty="0">
                <a:solidFill>
                  <a:srgbClr val="002060"/>
                </a:solidFill>
                <a:latin typeface="微软雅黑" panose="020B0503020204020204" pitchFamily="34" charset="-122"/>
                <a:ea typeface="微软雅黑" panose="020B0503020204020204" pitchFamily="34" charset="-122"/>
              </a:rPr>
              <a:t>），两类数可动态分配</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marL="171450" indent="-171450">
              <a:lnSpc>
                <a:spcPct val="120000"/>
              </a:lnSpc>
              <a:buFont typeface="Wingdings" panose="05000000000000000000" pitchFamily="2" charset="2"/>
              <a:buChar char="l"/>
            </a:pPr>
            <a:r>
              <a:rPr lang="en-US" altLang="zh-CN" sz="1600" b="1" kern="0" dirty="0">
                <a:solidFill>
                  <a:srgbClr val="002060"/>
                </a:solidFill>
                <a:latin typeface="微软雅黑" panose="020B0503020204020204" pitchFamily="34" charset="-122"/>
                <a:ea typeface="微软雅黑" panose="020B0503020204020204" pitchFamily="34" charset="-122"/>
              </a:rPr>
              <a:t>1</a:t>
            </a:r>
            <a:r>
              <a:rPr lang="zh-CN" altLang="en-US" sz="1600" b="1" kern="0" dirty="0">
                <a:solidFill>
                  <a:srgbClr val="002060"/>
                </a:solidFill>
                <a:latin typeface="微软雅黑" panose="020B0503020204020204" pitchFamily="34" charset="-122"/>
                <a:ea typeface="微软雅黑" panose="020B0503020204020204" pitchFamily="34" charset="-122"/>
              </a:rPr>
              <a:t>个专用</a:t>
            </a:r>
            <a:r>
              <a:rPr lang="en-US" altLang="zh-CN" sz="1600" b="1" kern="0" dirty="0">
                <a:solidFill>
                  <a:srgbClr val="002060"/>
                </a:solidFill>
                <a:latin typeface="微软雅黑" panose="020B0503020204020204" pitchFamily="34" charset="-122"/>
                <a:ea typeface="微软雅黑" panose="020B0503020204020204" pitchFamily="34" charset="-122"/>
              </a:rPr>
              <a:t>CPU</a:t>
            </a:r>
            <a:r>
              <a:rPr lang="zh-CN" altLang="en-US" sz="1600" b="1" kern="0" dirty="0">
                <a:solidFill>
                  <a:srgbClr val="002060"/>
                </a:solidFill>
                <a:latin typeface="微软雅黑" panose="020B0503020204020204" pitchFamily="34" charset="-122"/>
                <a:ea typeface="微软雅黑" panose="020B0503020204020204" pitchFamily="34" charset="-122"/>
              </a:rPr>
              <a:t>作为</a:t>
            </a:r>
            <a:r>
              <a:rPr lang="zh-CN" altLang="en-US" sz="1600" b="1" kern="0" dirty="0">
                <a:solidFill>
                  <a:srgbClr val="FF0000"/>
                </a:solidFill>
                <a:latin typeface="微软雅黑" panose="020B0503020204020204" pitchFamily="34" charset="-122"/>
                <a:ea typeface="微软雅黑" panose="020B0503020204020204" pitchFamily="34" charset="-122"/>
              </a:rPr>
              <a:t>任务调度器（</a:t>
            </a:r>
            <a:r>
              <a:rPr lang="en-US" altLang="zh-CN" sz="1600" b="1" kern="0" dirty="0">
                <a:solidFill>
                  <a:srgbClr val="FF0000"/>
                </a:solidFill>
                <a:latin typeface="微软雅黑" panose="020B0503020204020204" pitchFamily="34" charset="-122"/>
                <a:ea typeface="微软雅黑" panose="020B0503020204020204" pitchFamily="34" charset="-122"/>
              </a:rPr>
              <a:t>TS</a:t>
            </a:r>
            <a:r>
              <a:rPr lang="zh-CN" altLang="en-US" sz="1600" b="1" kern="0" dirty="0">
                <a:solidFill>
                  <a:srgbClr val="FF0000"/>
                </a:solidFill>
                <a:latin typeface="微软雅黑" panose="020B0503020204020204" pitchFamily="34" charset="-122"/>
                <a:ea typeface="微软雅黑" panose="020B0503020204020204" pitchFamily="34" charset="-122"/>
              </a:rPr>
              <a:t>）</a:t>
            </a:r>
            <a:r>
              <a:rPr lang="zh-CN" altLang="en-US" sz="1600" b="1" kern="0" dirty="0">
                <a:solidFill>
                  <a:srgbClr val="002060"/>
                </a:solidFill>
                <a:latin typeface="微软雅黑" panose="020B0503020204020204" pitchFamily="34" charset="-122"/>
                <a:ea typeface="微软雅黑" panose="020B0503020204020204" pitchFamily="34" charset="-122"/>
              </a:rPr>
              <a:t>，</a:t>
            </a:r>
            <a:r>
              <a:rPr lang="zh-CN" altLang="en-US" sz="1600" b="1" kern="0" dirty="0">
                <a:solidFill>
                  <a:srgbClr val="002060"/>
                </a:solidFill>
                <a:latin typeface="微软雅黑" panose="020B0503020204020204" pitchFamily="34" charset="-122"/>
                <a:ea typeface="微软雅黑" panose="020B0503020204020204" pitchFamily="34" charset="-122"/>
              </a:rPr>
              <a:t>负责计算任务在</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上的高效分配和调度，该</a:t>
            </a:r>
            <a:r>
              <a:rPr lang="en-US" altLang="zh-CN" sz="1600" b="1" kern="0" dirty="0">
                <a:solidFill>
                  <a:srgbClr val="002060"/>
                </a:solidFill>
                <a:latin typeface="微软雅黑" panose="020B0503020204020204" pitchFamily="34" charset="-122"/>
                <a:ea typeface="微软雅黑" panose="020B0503020204020204" pitchFamily="34" charset="-122"/>
              </a:rPr>
              <a:t>CPU</a:t>
            </a:r>
            <a:r>
              <a:rPr lang="zh-CN" altLang="en-US" sz="1600" b="1" kern="0" dirty="0">
                <a:solidFill>
                  <a:srgbClr val="002060"/>
                </a:solidFill>
                <a:latin typeface="微软雅黑" panose="020B0503020204020204" pitchFamily="34" charset="-122"/>
                <a:ea typeface="微软雅黑" panose="020B0503020204020204" pitchFamily="34" charset="-122"/>
              </a:rPr>
              <a:t>专门服务于</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和</a:t>
            </a:r>
            <a:r>
              <a:rPr lang="en-US" altLang="zh-CN" sz="1600" b="1" kern="0" dirty="0">
                <a:solidFill>
                  <a:srgbClr val="002060"/>
                </a:solidFill>
                <a:latin typeface="微软雅黑" panose="020B0503020204020204" pitchFamily="34" charset="-122"/>
                <a:ea typeface="微软雅黑" panose="020B0503020204020204" pitchFamily="34" charset="-122"/>
              </a:rPr>
              <a:t>AI CPU</a:t>
            </a:r>
            <a:endParaRPr lang="en-US" altLang="zh-CN" sz="1600" b="1" kern="0" dirty="0">
              <a:solidFill>
                <a:srgbClr val="002060"/>
              </a:solidFill>
              <a:latin typeface="微软雅黑" panose="020B0503020204020204" pitchFamily="34" charset="-122"/>
              <a:ea typeface="微软雅黑" panose="020B0503020204020204" pitchFamily="34" charset="-122"/>
            </a:endParaRPr>
          </a:p>
        </p:txBody>
      </p:sp>
      <p:sp>
        <p:nvSpPr>
          <p:cNvPr id="4"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7" grpId="0" animBg="1"/>
      <p:bldP spid="25" grpId="0" animBg="1"/>
      <p:bldP spid="29" grpId="0" animBg="1"/>
      <p:bldP spid="34" grpId="0" bldLvl="0" animBg="1"/>
      <p:bldP spid="35" grpId="0" animBg="1"/>
      <p:bldP spid="36" grpId="0" animBg="1"/>
      <p:bldP spid="37" grpId="0" animBg="1"/>
      <p:bldP spid="3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735961" y="1382871"/>
            <a:ext cx="6192688" cy="4411195"/>
          </a:xfrm>
          <a:prstGeom prst="rect">
            <a:avLst/>
          </a:prstGeom>
          <a:ln w="19050">
            <a:solidFill>
              <a:srgbClr val="002060"/>
            </a:solidFill>
          </a:ln>
        </p:spPr>
      </p:pic>
      <p:sp>
        <p:nvSpPr>
          <p:cNvPr id="2" name="标题 1"/>
          <p:cNvSpPr>
            <a:spLocks noGrp="1"/>
          </p:cNvSpPr>
          <p:nvPr>
            <p:ph type="title" idx="4294967295"/>
          </p:nvPr>
        </p:nvSpPr>
        <p:spPr>
          <a:xfrm>
            <a:off x="2073275" y="188595"/>
            <a:ext cx="9921875"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dirty="0">
                <a:solidFill>
                  <a:srgbClr val="002060"/>
                </a:solidFill>
                <a:latin typeface="微软雅黑" panose="020B0503020204020204" pitchFamily="34" charset="-122"/>
                <a:ea typeface="微软雅黑" panose="020B0503020204020204" pitchFamily="34" charset="-122"/>
                <a:sym typeface="+mn-ea"/>
              </a:rPr>
              <a:t>A310</a:t>
            </a:r>
            <a:r>
              <a:rPr lang="zh-CN" altLang="en-US" dirty="0">
                <a:solidFill>
                  <a:srgbClr val="002060"/>
                </a:solidFill>
                <a:latin typeface="微软雅黑" panose="020B0503020204020204" pitchFamily="34" charset="-122"/>
                <a:ea typeface="微软雅黑" panose="020B0503020204020204" pitchFamily="34" charset="-122"/>
                <a:sym typeface="+mn-ea"/>
              </a:rPr>
              <a:t>智能芯片架构</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en-US" altLang="zh-CN" dirty="0">
                <a:solidFill>
                  <a:srgbClr val="002060"/>
                </a:solidFill>
                <a:latin typeface="微软雅黑" panose="020B0503020204020204" pitchFamily="34" charset="-122"/>
                <a:ea typeface="微软雅黑" panose="020B0503020204020204" pitchFamily="34" charset="-122"/>
                <a:cs typeface="+mn-ea"/>
              </a:rPr>
              <a:t>A910</a:t>
            </a:r>
            <a:r>
              <a:rPr lang="zh-CN" altLang="en-US" dirty="0">
                <a:solidFill>
                  <a:srgbClr val="002060"/>
                </a:solidFill>
                <a:latin typeface="微软雅黑" panose="020B0503020204020204" pitchFamily="34" charset="-122"/>
                <a:ea typeface="微软雅黑" panose="020B0503020204020204" pitchFamily="34" charset="-122"/>
                <a:cs typeface="+mn-ea"/>
              </a:rPr>
              <a:t>处理器整体架构</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5" name="文本占位符 4"/>
          <p:cNvSpPr>
            <a:spLocks noGrp="1"/>
          </p:cNvSpPr>
          <p:nvPr>
            <p:ph type="body" sz="quarter" idx="4294967295"/>
          </p:nvPr>
        </p:nvSpPr>
        <p:spPr>
          <a:xfrm>
            <a:off x="335360" y="1382870"/>
            <a:ext cx="5087888" cy="4411196"/>
          </a:xfrm>
          <a:ln w="19050">
            <a:solidFill>
              <a:srgbClr val="002060"/>
            </a:solidFill>
          </a:ln>
        </p:spPr>
        <p:txBody>
          <a:bodyPr>
            <a:noAutofit/>
          </a:bodyPr>
          <a:lstStyle/>
          <a:p>
            <a:pPr>
              <a:lnSpc>
                <a:spcPct val="120000"/>
              </a:lnSpc>
              <a:spcAft>
                <a:spcPct val="0"/>
              </a:spcAft>
              <a:buFont typeface="Wingdings" panose="05000000000000000000" pitchFamily="2" charset="2"/>
              <a:buChar char="p"/>
            </a:pPr>
            <a:r>
              <a:rPr lang="en-US" altLang="zh-CN" sz="2400" dirty="0">
                <a:solidFill>
                  <a:srgbClr val="002060"/>
                </a:solidFill>
                <a:latin typeface="微软雅黑" panose="020B0503020204020204" pitchFamily="34" charset="-122"/>
                <a:ea typeface="微软雅黑" panose="020B0503020204020204" pitchFamily="34" charset="-122"/>
              </a:rPr>
              <a:t>Ascend 910</a:t>
            </a:r>
            <a:r>
              <a:rPr lang="zh-CN" altLang="en-US" sz="2400" dirty="0">
                <a:solidFill>
                  <a:srgbClr val="002060"/>
                </a:solidFill>
                <a:latin typeface="微软雅黑" panose="020B0503020204020204" pitchFamily="34" charset="-122"/>
                <a:ea typeface="微软雅黑" panose="020B0503020204020204" pitchFamily="34" charset="-122"/>
              </a:rPr>
              <a:t>处理器主要架构组成</a:t>
            </a:r>
            <a:endParaRPr lang="en-US" altLang="zh-CN" sz="2400" dirty="0">
              <a:solidFill>
                <a:srgbClr val="002060"/>
              </a:solidFill>
              <a:latin typeface="微软雅黑" panose="020B0503020204020204" pitchFamily="34" charset="-122"/>
              <a:ea typeface="微软雅黑" panose="020B0503020204020204" pitchFamily="34" charset="-122"/>
            </a:endParaRPr>
          </a:p>
          <a:p>
            <a:pPr marL="523875" lvl="1" indent="-171450">
              <a:lnSpc>
                <a:spcPct val="120000"/>
              </a:lnSpc>
              <a:buClr>
                <a:srgbClr val="002060"/>
              </a:buClr>
              <a:buSzPct val="75000"/>
              <a:buFont typeface="Wingdings" panose="05000000000000000000" pitchFamily="2" charset="2"/>
              <a:buChar char="u"/>
            </a:pPr>
            <a:r>
              <a:rPr lang="en-US" altLang="zh-CN" sz="2400" dirty="0">
                <a:solidFill>
                  <a:srgbClr val="002060"/>
                </a:solidFill>
                <a:latin typeface="微软雅黑" panose="020B0503020204020204" pitchFamily="34" charset="-122"/>
                <a:ea typeface="微软雅黑" panose="020B0503020204020204" pitchFamily="34" charset="-122"/>
              </a:rPr>
              <a:t>AI</a:t>
            </a:r>
            <a:r>
              <a:rPr lang="zh-CN" altLang="en-US" sz="2400" dirty="0">
                <a:solidFill>
                  <a:srgbClr val="002060"/>
                </a:solidFill>
                <a:latin typeface="微软雅黑" panose="020B0503020204020204" pitchFamily="34" charset="-122"/>
                <a:ea typeface="微软雅黑" panose="020B0503020204020204" pitchFamily="34" charset="-122"/>
              </a:rPr>
              <a:t>数据处理子系统（</a:t>
            </a:r>
            <a:r>
              <a:rPr lang="en-US" altLang="zh-CN" sz="2400" dirty="0">
                <a:solidFill>
                  <a:srgbClr val="002060"/>
                </a:solidFill>
                <a:latin typeface="微软雅黑" panose="020B0503020204020204" pitchFamily="34" charset="-122"/>
                <a:ea typeface="微软雅黑" panose="020B0503020204020204" pitchFamily="34" charset="-122"/>
              </a:rPr>
              <a:t>AI Core</a:t>
            </a:r>
            <a:r>
              <a:rPr lang="zh-CN" altLang="en-US" sz="2400" dirty="0">
                <a:solidFill>
                  <a:srgbClr val="002060"/>
                </a:solidFill>
                <a:latin typeface="微软雅黑" panose="020B0503020204020204" pitchFamily="34" charset="-122"/>
                <a:ea typeface="微软雅黑" panose="020B0503020204020204" pitchFamily="34" charset="-122"/>
              </a:rPr>
              <a:t>）</a:t>
            </a:r>
            <a:endParaRPr lang="en-US" altLang="zh-CN" sz="2400" dirty="0">
              <a:solidFill>
                <a:srgbClr val="002060"/>
              </a:solidFill>
              <a:latin typeface="微软雅黑" panose="020B0503020204020204" pitchFamily="34" charset="-122"/>
              <a:ea typeface="微软雅黑" panose="020B0503020204020204" pitchFamily="34" charset="-122"/>
            </a:endParaRPr>
          </a:p>
          <a:p>
            <a:pPr marL="523875" lvl="1" indent="-171450">
              <a:lnSpc>
                <a:spcPct val="120000"/>
              </a:lnSpc>
              <a:buClr>
                <a:srgbClr val="002060"/>
              </a:buClr>
              <a:buSzPct val="75000"/>
              <a:buFont typeface="Wingdings" panose="05000000000000000000" pitchFamily="2" charset="2"/>
              <a:buChar char="u"/>
            </a:pPr>
            <a:r>
              <a:rPr lang="zh-CN" altLang="en-US" sz="2400" dirty="0">
                <a:solidFill>
                  <a:srgbClr val="002060"/>
                </a:solidFill>
                <a:latin typeface="微软雅黑" panose="020B0503020204020204" pitchFamily="34" charset="-122"/>
                <a:ea typeface="微软雅黑" panose="020B0503020204020204" pitchFamily="34" charset="-122"/>
              </a:rPr>
              <a:t>计算子系统（</a:t>
            </a:r>
            <a:r>
              <a:rPr lang="en-US" altLang="zh-CN" sz="2400" dirty="0">
                <a:solidFill>
                  <a:srgbClr val="002060"/>
                </a:solidFill>
                <a:latin typeface="微软雅黑" panose="020B0503020204020204" pitchFamily="34" charset="-122"/>
                <a:ea typeface="微软雅黑" panose="020B0503020204020204" pitchFamily="34" charset="-122"/>
              </a:rPr>
              <a:t>CPU</a:t>
            </a:r>
            <a:r>
              <a:rPr lang="zh-CN" altLang="en-US" sz="2400" dirty="0">
                <a:solidFill>
                  <a:srgbClr val="002060"/>
                </a:solidFill>
                <a:latin typeface="微软雅黑" panose="020B0503020204020204" pitchFamily="34" charset="-122"/>
                <a:ea typeface="微软雅黑" panose="020B0503020204020204" pitchFamily="34" charset="-122"/>
              </a:rPr>
              <a:t>）</a:t>
            </a:r>
            <a:endParaRPr lang="en-US" altLang="zh-CN" sz="2400" dirty="0">
              <a:solidFill>
                <a:srgbClr val="002060"/>
              </a:solidFill>
              <a:latin typeface="微软雅黑" panose="020B0503020204020204" pitchFamily="34" charset="-122"/>
              <a:ea typeface="微软雅黑" panose="020B0503020204020204" pitchFamily="34" charset="-122"/>
            </a:endParaRPr>
          </a:p>
          <a:p>
            <a:pPr marL="523875" lvl="1" indent="-171450">
              <a:lnSpc>
                <a:spcPct val="120000"/>
              </a:lnSpc>
              <a:buClr>
                <a:srgbClr val="002060"/>
              </a:buClr>
              <a:buSzPct val="75000"/>
              <a:buFont typeface="Wingdings" panose="05000000000000000000" pitchFamily="2" charset="2"/>
              <a:buChar char="u"/>
            </a:pPr>
            <a:r>
              <a:rPr lang="zh-CN" altLang="en-US" sz="2400" dirty="0">
                <a:solidFill>
                  <a:srgbClr val="002060"/>
                </a:solidFill>
                <a:latin typeface="微软雅黑" panose="020B0503020204020204" pitchFamily="34" charset="-122"/>
                <a:ea typeface="微软雅黑" panose="020B0503020204020204" pitchFamily="34" charset="-122"/>
              </a:rPr>
              <a:t>图像视频处理子系统（</a:t>
            </a:r>
            <a:r>
              <a:rPr lang="en-US" altLang="zh-CN" sz="2400" dirty="0">
                <a:solidFill>
                  <a:srgbClr val="002060"/>
                </a:solidFill>
                <a:latin typeface="微软雅黑" panose="020B0503020204020204" pitchFamily="34" charset="-122"/>
                <a:ea typeface="微软雅黑" panose="020B0503020204020204" pitchFamily="34" charset="-122"/>
              </a:rPr>
              <a:t>DVPP</a:t>
            </a:r>
            <a:r>
              <a:rPr lang="zh-CN" altLang="en-US" sz="2400" dirty="0">
                <a:solidFill>
                  <a:srgbClr val="002060"/>
                </a:solidFill>
                <a:latin typeface="微软雅黑" panose="020B0503020204020204" pitchFamily="34" charset="-122"/>
                <a:ea typeface="微软雅黑" panose="020B0503020204020204" pitchFamily="34" charset="-122"/>
              </a:rPr>
              <a:t>）</a:t>
            </a:r>
            <a:endParaRPr lang="en-US" altLang="zh-CN" sz="2400" dirty="0">
              <a:solidFill>
                <a:srgbClr val="002060"/>
              </a:solidFill>
              <a:latin typeface="微软雅黑" panose="020B0503020204020204" pitchFamily="34" charset="-122"/>
              <a:ea typeface="微软雅黑" panose="020B0503020204020204" pitchFamily="34" charset="-122"/>
            </a:endParaRPr>
          </a:p>
          <a:p>
            <a:pPr marL="523875" lvl="1" indent="-171450">
              <a:lnSpc>
                <a:spcPct val="120000"/>
              </a:lnSpc>
              <a:buClr>
                <a:srgbClr val="002060"/>
              </a:buClr>
              <a:buSzPct val="75000"/>
              <a:buFont typeface="Wingdings" panose="05000000000000000000" pitchFamily="2" charset="2"/>
              <a:buChar char="u"/>
            </a:pPr>
            <a:r>
              <a:rPr lang="zh-CN" altLang="en-US" sz="2400" dirty="0">
                <a:solidFill>
                  <a:srgbClr val="002060"/>
                </a:solidFill>
                <a:latin typeface="微软雅黑" panose="020B0503020204020204" pitchFamily="34" charset="-122"/>
                <a:ea typeface="微软雅黑" panose="020B0503020204020204" pitchFamily="34" charset="-122"/>
              </a:rPr>
              <a:t>存储子系统（</a:t>
            </a:r>
            <a:r>
              <a:rPr lang="zh-CN" altLang="en-US" sz="2400" dirty="0">
                <a:solidFill>
                  <a:srgbClr val="FF0000"/>
                </a:solidFill>
                <a:latin typeface="微软雅黑" panose="020B0503020204020204" pitchFamily="34" charset="-122"/>
                <a:ea typeface="微软雅黑" panose="020B0503020204020204" pitchFamily="34" charset="-122"/>
              </a:rPr>
              <a:t>层次化的片上系统缓存</a:t>
            </a:r>
            <a:r>
              <a:rPr lang="en-US" altLang="zh-CN" sz="2400" dirty="0">
                <a:solidFill>
                  <a:srgbClr val="FF0000"/>
                </a:solidFill>
                <a:latin typeface="微软雅黑" panose="020B0503020204020204" pitchFamily="34" charset="-122"/>
                <a:ea typeface="微软雅黑" panose="020B0503020204020204" pitchFamily="34" charset="-122"/>
              </a:rPr>
              <a:t>Cache</a:t>
            </a:r>
            <a:r>
              <a:rPr lang="zh-CN" altLang="en-US" sz="2400" dirty="0">
                <a:solidFill>
                  <a:srgbClr val="FF0000"/>
                </a:solidFill>
                <a:latin typeface="微软雅黑" panose="020B0503020204020204" pitchFamily="34" charset="-122"/>
                <a:ea typeface="微软雅黑" panose="020B0503020204020204" pitchFamily="34" charset="-122"/>
              </a:rPr>
              <a:t>或缓冲区</a:t>
            </a:r>
            <a:r>
              <a:rPr lang="en-US" altLang="zh-CN" sz="2400" dirty="0">
                <a:solidFill>
                  <a:srgbClr val="FF0000"/>
                </a:solidFill>
                <a:latin typeface="微软雅黑" panose="020B0503020204020204" pitchFamily="34" charset="-122"/>
                <a:ea typeface="微软雅黑" panose="020B0503020204020204" pitchFamily="34" charset="-122"/>
              </a:rPr>
              <a:t>Buffer</a:t>
            </a:r>
            <a:r>
              <a:rPr lang="zh-CN" altLang="en-US" sz="2400" dirty="0">
                <a:solidFill>
                  <a:srgbClr val="002060"/>
                </a:solidFill>
                <a:latin typeface="微软雅黑" panose="020B0503020204020204" pitchFamily="34" charset="-122"/>
                <a:ea typeface="微软雅黑" panose="020B0503020204020204" pitchFamily="34" charset="-122"/>
              </a:rPr>
              <a:t>）</a:t>
            </a:r>
            <a:endParaRPr lang="en-US" altLang="zh-CN" sz="2400" dirty="0">
              <a:solidFill>
                <a:srgbClr val="002060"/>
              </a:solidFill>
              <a:latin typeface="微软雅黑" panose="020B0503020204020204" pitchFamily="34" charset="-122"/>
              <a:ea typeface="微软雅黑" panose="020B0503020204020204" pitchFamily="34" charset="-122"/>
            </a:endParaRPr>
          </a:p>
          <a:p>
            <a:pPr marL="523875" lvl="1" indent="-171450">
              <a:lnSpc>
                <a:spcPct val="120000"/>
              </a:lnSpc>
              <a:buClr>
                <a:srgbClr val="002060"/>
              </a:buClr>
              <a:buSzPct val="75000"/>
              <a:buFont typeface="Wingdings" panose="05000000000000000000" pitchFamily="2" charset="2"/>
              <a:buChar char="u"/>
            </a:pPr>
            <a:r>
              <a:rPr lang="zh-CN" altLang="en-US" sz="2400" dirty="0">
                <a:solidFill>
                  <a:srgbClr val="002060"/>
                </a:solidFill>
                <a:latin typeface="微软雅黑" panose="020B0503020204020204" pitchFamily="34" charset="-122"/>
                <a:ea typeface="微软雅黑" panose="020B0503020204020204" pitchFamily="34" charset="-122"/>
              </a:rPr>
              <a:t>低速外设接口（</a:t>
            </a:r>
            <a:r>
              <a:rPr lang="en-US" altLang="zh-CN" sz="2400" dirty="0">
                <a:solidFill>
                  <a:srgbClr val="002060"/>
                </a:solidFill>
                <a:latin typeface="微软雅黑" panose="020B0503020204020204" pitchFamily="34" charset="-122"/>
                <a:ea typeface="微软雅黑" panose="020B0503020204020204" pitchFamily="34" charset="-122"/>
              </a:rPr>
              <a:t>Nimbus</a:t>
            </a:r>
            <a:r>
              <a:rPr lang="zh-CN" altLang="en-US" sz="2400" dirty="0">
                <a:solidFill>
                  <a:srgbClr val="002060"/>
                </a:solidFill>
                <a:latin typeface="微软雅黑" panose="020B0503020204020204" pitchFamily="34" charset="-122"/>
                <a:ea typeface="微软雅黑" panose="020B0503020204020204" pitchFamily="34" charset="-122"/>
              </a:rPr>
              <a:t>外部通信模块）</a:t>
            </a:r>
            <a:endParaRPr lang="en-US" sz="2400" dirty="0"/>
          </a:p>
        </p:txBody>
      </p:sp>
      <p:sp>
        <p:nvSpPr>
          <p:cNvPr id="3"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38455" y="2036416"/>
            <a:ext cx="5404514" cy="3374828"/>
          </a:xfrm>
          <a:prstGeom prst="rect">
            <a:avLst/>
          </a:prstGeom>
        </p:spPr>
      </p:pic>
      <p:sp>
        <p:nvSpPr>
          <p:cNvPr id="13" name="圆角矩形 12"/>
          <p:cNvSpPr/>
          <p:nvPr/>
        </p:nvSpPr>
        <p:spPr>
          <a:xfrm>
            <a:off x="4524860" y="2807614"/>
            <a:ext cx="418337" cy="539789"/>
          </a:xfrm>
          <a:prstGeom prst="roundRect">
            <a:avLst/>
          </a:prstGeom>
          <a:solidFill>
            <a:srgbClr val="0070C0">
              <a:alpha val="20000"/>
            </a:srgbClr>
          </a:solidFill>
          <a:ln w="25400">
            <a:solidFill>
              <a:srgbClr val="71A3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圆角矩形 16"/>
          <p:cNvSpPr/>
          <p:nvPr/>
        </p:nvSpPr>
        <p:spPr>
          <a:xfrm>
            <a:off x="4529579" y="4074697"/>
            <a:ext cx="418337" cy="539789"/>
          </a:xfrm>
          <a:prstGeom prst="roundRect">
            <a:avLst/>
          </a:prstGeom>
          <a:solidFill>
            <a:srgbClr val="0070C0">
              <a:alpha val="20000"/>
            </a:srgbClr>
          </a:solidFill>
          <a:ln w="25400">
            <a:solidFill>
              <a:srgbClr val="71A3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标题 8"/>
          <p:cNvSpPr>
            <a:spLocks noGrp="1"/>
          </p:cNvSpPr>
          <p:nvPr>
            <p:ph type="title" idx="4294967295"/>
          </p:nvPr>
        </p:nvSpPr>
        <p:spPr>
          <a:xfrm>
            <a:off x="2073275" y="188640"/>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Ascend 910</a:t>
            </a:r>
            <a:r>
              <a:rPr lang="zh-CN" altLang="en-US" dirty="0">
                <a:solidFill>
                  <a:srgbClr val="002060"/>
                </a:solidFill>
                <a:latin typeface="微软雅黑" panose="020B0503020204020204" pitchFamily="34" charset="-122"/>
                <a:ea typeface="微软雅黑" panose="020B0503020204020204" pitchFamily="34" charset="-122"/>
                <a:cs typeface="+mn-ea"/>
              </a:rPr>
              <a:t>处理器整体架构</a:t>
            </a:r>
            <a:endParaRPr lang="en-US" dirty="0">
              <a:solidFill>
                <a:srgbClr val="002060"/>
              </a:solidFill>
              <a:latin typeface="微软雅黑" panose="020B0503020204020204" pitchFamily="34" charset="-122"/>
              <a:ea typeface="微软雅黑" panose="020B0503020204020204" pitchFamily="34" charset="-122"/>
              <a:cs typeface="+mn-ea"/>
            </a:endParaRPr>
          </a:p>
        </p:txBody>
      </p:sp>
      <p:grpSp>
        <p:nvGrpSpPr>
          <p:cNvPr id="2" name="组合 6"/>
          <p:cNvGrpSpPr/>
          <p:nvPr/>
        </p:nvGrpSpPr>
        <p:grpSpPr>
          <a:xfrm>
            <a:off x="7240803" y="2349228"/>
            <a:ext cx="4903869" cy="2718384"/>
            <a:chOff x="7521388" y="2068204"/>
            <a:chExt cx="6541046" cy="2719446"/>
          </a:xfrm>
        </p:grpSpPr>
        <p:sp>
          <p:nvSpPr>
            <p:cNvPr id="19" name="圆角矩形 18"/>
            <p:cNvSpPr/>
            <p:nvPr/>
          </p:nvSpPr>
          <p:spPr>
            <a:xfrm>
              <a:off x="7521388" y="2093354"/>
              <a:ext cx="1344706" cy="2694296"/>
            </a:xfrm>
            <a:prstGeom prst="roundRect">
              <a:avLst/>
            </a:prstGeom>
            <a:solidFill>
              <a:srgbClr val="CCEFDC">
                <a:alpha val="20000"/>
              </a:srgbClr>
            </a:solidFill>
            <a:ln w="25400">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线形标注 2(带强调线) 21"/>
            <p:cNvSpPr/>
            <p:nvPr/>
          </p:nvSpPr>
          <p:spPr>
            <a:xfrm>
              <a:off x="9521285" y="2068204"/>
              <a:ext cx="4541149" cy="1690031"/>
            </a:xfrm>
            <a:prstGeom prst="accentCallout2">
              <a:avLst>
                <a:gd name="adj1" fmla="val 47151"/>
                <a:gd name="adj2" fmla="val -728"/>
                <a:gd name="adj3" fmla="val 40567"/>
                <a:gd name="adj4" fmla="val -10340"/>
                <a:gd name="adj5" fmla="val 47902"/>
                <a:gd name="adj6" fmla="val -28202"/>
              </a:avLst>
            </a:prstGeom>
            <a:solidFill>
              <a:schemeClr val="bg1"/>
            </a:solidFill>
            <a:ln w="22225">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600" b="1" kern="0" dirty="0">
                  <a:solidFill>
                    <a:srgbClr val="1D1D1A"/>
                  </a:solidFill>
                  <a:latin typeface="微软雅黑" panose="020B0503020204020204" pitchFamily="34" charset="-122"/>
                  <a:ea typeface="微软雅黑" panose="020B0503020204020204" pitchFamily="34" charset="-122"/>
                </a:rPr>
                <a:t>Nimbus</a:t>
              </a:r>
              <a:endParaRPr lang="en-US" altLang="zh-CN" sz="1600" b="1" kern="0" dirty="0">
                <a:solidFill>
                  <a:srgbClr val="1D1D1A"/>
                </a:solidFill>
                <a:latin typeface="微软雅黑" panose="020B0503020204020204" pitchFamily="34" charset="-122"/>
                <a:ea typeface="微软雅黑" panose="020B0503020204020204" pitchFamily="34" charset="-122"/>
              </a:endParaRPr>
            </a:p>
            <a:p>
              <a:pPr lvl="0">
                <a:lnSpc>
                  <a:spcPct val="120000"/>
                </a:lnSpc>
              </a:pPr>
              <a:r>
                <a:rPr lang="zh-CN" altLang="en-US" sz="1600" b="1" kern="0" dirty="0">
                  <a:solidFill>
                    <a:srgbClr val="002060"/>
                  </a:solidFill>
                  <a:latin typeface="微软雅黑" panose="020B0503020204020204" pitchFamily="34" charset="-122"/>
                  <a:ea typeface="微软雅黑" panose="020B0503020204020204" pitchFamily="34" charset="-122"/>
                </a:rPr>
                <a:t>提供</a:t>
              </a:r>
              <a:r>
                <a:rPr lang="en-US" altLang="zh-CN" sz="1600" b="1" kern="0" dirty="0">
                  <a:solidFill>
                    <a:srgbClr val="002060"/>
                  </a:solidFill>
                  <a:latin typeface="微软雅黑" panose="020B0503020204020204" pitchFamily="34" charset="-122"/>
                  <a:ea typeface="微软雅黑" panose="020B0503020204020204" pitchFamily="34" charset="-122"/>
                </a:rPr>
                <a:t>x16 </a:t>
              </a:r>
              <a:r>
                <a:rPr lang="en-US" altLang="zh-CN" sz="1600" b="1" kern="0" dirty="0" err="1">
                  <a:solidFill>
                    <a:srgbClr val="002060"/>
                  </a:solidFill>
                  <a:latin typeface="微软雅黑" panose="020B0503020204020204" pitchFamily="34" charset="-122"/>
                  <a:ea typeface="微软雅黑" panose="020B0503020204020204" pitchFamily="34" charset="-122"/>
                </a:rPr>
                <a:t>PCIe</a:t>
              </a:r>
              <a:r>
                <a:rPr lang="en-US" altLang="zh-CN" sz="1600" b="1" kern="0" dirty="0">
                  <a:solidFill>
                    <a:srgbClr val="002060"/>
                  </a:solidFill>
                  <a:latin typeface="微软雅黑" panose="020B0503020204020204" pitchFamily="34" charset="-122"/>
                  <a:ea typeface="微软雅黑" panose="020B0503020204020204" pitchFamily="34" charset="-122"/>
                </a:rPr>
                <a:t> 4.0</a:t>
              </a:r>
              <a:r>
                <a:rPr lang="zh-CN" altLang="en-US" sz="1600" b="1" kern="0" dirty="0">
                  <a:solidFill>
                    <a:srgbClr val="002060"/>
                  </a:solidFill>
                  <a:latin typeface="微软雅黑" panose="020B0503020204020204" pitchFamily="34" charset="-122"/>
                  <a:ea typeface="微软雅黑" panose="020B0503020204020204" pitchFamily="34" charset="-122"/>
                </a:rPr>
                <a:t>接口，和</a:t>
              </a:r>
              <a:r>
                <a:rPr lang="en-US" altLang="zh-CN" sz="1600" b="1" kern="0" dirty="0">
                  <a:solidFill>
                    <a:srgbClr val="002060"/>
                  </a:solidFill>
                  <a:latin typeface="微软雅黑" panose="020B0503020204020204" pitchFamily="34" charset="-122"/>
                  <a:ea typeface="微软雅黑" panose="020B0503020204020204" pitchFamily="34" charset="-122"/>
                </a:rPr>
                <a:t>Host CPU</a:t>
              </a:r>
              <a:r>
                <a:rPr lang="zh-CN" altLang="en-US" sz="1600" b="1" kern="0" dirty="0">
                  <a:solidFill>
                    <a:srgbClr val="002060"/>
                  </a:solidFill>
                  <a:latin typeface="微软雅黑" panose="020B0503020204020204" pitchFamily="34" charset="-122"/>
                  <a:ea typeface="微软雅黑" panose="020B0503020204020204" pitchFamily="34" charset="-122"/>
                </a:rPr>
                <a:t>对接，</a:t>
              </a:r>
              <a:r>
                <a:rPr lang="en-US" altLang="zh-CN" sz="1600" b="1" kern="0" dirty="0">
                  <a:solidFill>
                    <a:srgbClr val="002060"/>
                  </a:solidFill>
                  <a:latin typeface="微软雅黑" panose="020B0503020204020204" pitchFamily="34" charset="-122"/>
                  <a:ea typeface="微软雅黑" panose="020B0503020204020204" pitchFamily="34" charset="-122"/>
                </a:rPr>
                <a:t>100G NIC</a:t>
              </a:r>
              <a:r>
                <a:rPr lang="zh-CN" altLang="en-US" sz="1600" b="1" kern="0" dirty="0">
                  <a:solidFill>
                    <a:srgbClr val="002060"/>
                  </a:solidFill>
                  <a:latin typeface="微软雅黑" panose="020B0503020204020204" pitchFamily="34" charset="-122"/>
                  <a:ea typeface="微软雅黑" panose="020B0503020204020204" pitchFamily="34" charset="-122"/>
                </a:rPr>
                <a:t>（支持</a:t>
              </a:r>
              <a:r>
                <a:rPr lang="en-US" altLang="zh-CN" sz="1600" b="1" kern="0" dirty="0">
                  <a:solidFill>
                    <a:srgbClr val="002060"/>
                  </a:solidFill>
                  <a:latin typeface="微软雅黑" panose="020B0503020204020204" pitchFamily="34" charset="-122"/>
                  <a:ea typeface="微软雅黑" panose="020B0503020204020204" pitchFamily="34" charset="-122"/>
                </a:rPr>
                <a:t>ROCE V2</a:t>
              </a:r>
              <a:r>
                <a:rPr lang="zh-CN" altLang="en-US" sz="1600" b="1" kern="0" dirty="0">
                  <a:solidFill>
                    <a:srgbClr val="002060"/>
                  </a:solidFill>
                  <a:latin typeface="微软雅黑" panose="020B0503020204020204" pitchFamily="34" charset="-122"/>
                  <a:ea typeface="微软雅黑" panose="020B0503020204020204" pitchFamily="34" charset="-122"/>
                </a:rPr>
                <a:t>协议）用于跨服务器传递数据；集成</a:t>
              </a:r>
              <a:r>
                <a:rPr lang="en-US" altLang="zh-CN" sz="1600" b="1" kern="0" dirty="0">
                  <a:solidFill>
                    <a:srgbClr val="002060"/>
                  </a:solidFill>
                  <a:latin typeface="微软雅黑" panose="020B0503020204020204" pitchFamily="34" charset="-122"/>
                  <a:ea typeface="微软雅黑" panose="020B0503020204020204" pitchFamily="34" charset="-122"/>
                </a:rPr>
                <a:t>1</a:t>
              </a:r>
              <a:r>
                <a:rPr lang="zh-CN" altLang="en-US" sz="1600" b="1" kern="0" dirty="0">
                  <a:solidFill>
                    <a:srgbClr val="002060"/>
                  </a:solidFill>
                  <a:latin typeface="微软雅黑" panose="020B0503020204020204" pitchFamily="34" charset="-122"/>
                  <a:ea typeface="微软雅黑" panose="020B0503020204020204" pitchFamily="34" charset="-122"/>
                </a:rPr>
                <a:t>个</a:t>
              </a:r>
              <a:r>
                <a:rPr lang="en-US" altLang="zh-CN" sz="1600" b="1" kern="0" dirty="0">
                  <a:solidFill>
                    <a:srgbClr val="002060"/>
                  </a:solidFill>
                  <a:latin typeface="微软雅黑" panose="020B0503020204020204" pitchFamily="34" charset="-122"/>
                  <a:ea typeface="微软雅黑" panose="020B0503020204020204" pitchFamily="34" charset="-122"/>
                </a:rPr>
                <a:t>A53 CPU</a:t>
              </a:r>
              <a:r>
                <a:rPr lang="zh-CN" altLang="en-US" sz="1600" b="1" kern="0" dirty="0">
                  <a:solidFill>
                    <a:srgbClr val="002060"/>
                  </a:solidFill>
                  <a:latin typeface="微软雅黑" panose="020B0503020204020204" pitchFamily="34" charset="-122"/>
                  <a:ea typeface="微软雅黑" panose="020B0503020204020204" pitchFamily="34" charset="-122"/>
                </a:rPr>
                <a:t>核，执行启动、功耗控制等管理任务</a:t>
              </a:r>
              <a:endParaRPr lang="en-US" altLang="zh-CN" sz="1600" b="1" kern="0" dirty="0">
                <a:solidFill>
                  <a:srgbClr val="002060"/>
                </a:solidFill>
                <a:latin typeface="微软雅黑" panose="020B0503020204020204" pitchFamily="34" charset="-122"/>
                <a:ea typeface="微软雅黑" panose="020B0503020204020204" pitchFamily="34" charset="-122"/>
              </a:endParaRPr>
            </a:p>
          </p:txBody>
        </p:sp>
      </p:grpSp>
      <p:grpSp>
        <p:nvGrpSpPr>
          <p:cNvPr id="3" name="组合 4"/>
          <p:cNvGrpSpPr/>
          <p:nvPr/>
        </p:nvGrpSpPr>
        <p:grpSpPr>
          <a:xfrm>
            <a:off x="263352" y="1067890"/>
            <a:ext cx="4262808" cy="2391600"/>
            <a:chOff x="-1785512" y="766794"/>
            <a:chExt cx="5685964" cy="2392534"/>
          </a:xfrm>
        </p:grpSpPr>
        <p:sp>
          <p:nvSpPr>
            <p:cNvPr id="11" name="圆角矩形 10"/>
            <p:cNvSpPr/>
            <p:nvPr/>
          </p:nvSpPr>
          <p:spPr>
            <a:xfrm>
              <a:off x="3324452" y="2583328"/>
              <a:ext cx="576000" cy="576000"/>
            </a:xfrm>
            <a:prstGeom prst="roundRect">
              <a:avLst/>
            </a:prstGeom>
            <a:solidFill>
              <a:schemeClr val="accent4">
                <a:lumMod val="50000"/>
                <a:alpha val="20000"/>
              </a:schemeClr>
            </a:solidFill>
            <a:ln w="25400">
              <a:solidFill>
                <a:srgbClr val="AEAD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线形标注 2(带强调线) 11"/>
            <p:cNvSpPr/>
            <p:nvPr/>
          </p:nvSpPr>
          <p:spPr>
            <a:xfrm>
              <a:off x="-1785512" y="766794"/>
              <a:ext cx="4993280" cy="1536210"/>
            </a:xfrm>
            <a:prstGeom prst="accentCallout2">
              <a:avLst>
                <a:gd name="adj1" fmla="val 39275"/>
                <a:gd name="adj2" fmla="val 99497"/>
                <a:gd name="adj3" fmla="val 44833"/>
                <a:gd name="adj4" fmla="val 107963"/>
                <a:gd name="adj5" fmla="val 128116"/>
                <a:gd name="adj6" fmla="val 114413"/>
              </a:avLst>
            </a:prstGeom>
            <a:solidFill>
              <a:schemeClr val="bg1"/>
            </a:solidFill>
            <a:ln w="22225">
              <a:solidFill>
                <a:srgbClr val="AEAD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600" b="1" kern="0" dirty="0">
                  <a:solidFill>
                    <a:srgbClr val="002060"/>
                  </a:solidFill>
                  <a:latin typeface="微软雅黑" panose="020B0503020204020204" pitchFamily="34" charset="-122"/>
                  <a:ea typeface="微软雅黑" panose="020B0503020204020204" pitchFamily="34" charset="-122"/>
                </a:rPr>
                <a:t>CPU</a:t>
              </a:r>
              <a:r>
                <a:rPr lang="zh-CN" altLang="en-US" sz="1600" b="1" kern="0" dirty="0">
                  <a:solidFill>
                    <a:srgbClr val="002060"/>
                  </a:solidFill>
                  <a:latin typeface="微软雅黑" panose="020B0503020204020204" pitchFamily="34" charset="-122"/>
                  <a:ea typeface="微软雅黑" panose="020B0503020204020204" pitchFamily="34" charset="-122"/>
                </a:rPr>
                <a:t>子系统</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lvl="0">
                <a:lnSpc>
                  <a:spcPct val="130000"/>
                </a:lnSpc>
              </a:pPr>
              <a:r>
                <a:rPr lang="zh-CN" altLang="en-US" sz="1600" b="1" kern="0" dirty="0">
                  <a:solidFill>
                    <a:srgbClr val="002060"/>
                  </a:solidFill>
                  <a:latin typeface="微软雅黑" panose="020B0503020204020204" pitchFamily="34" charset="-122"/>
                  <a:ea typeface="微软雅黑" panose="020B0503020204020204" pitchFamily="34" charset="-122"/>
                </a:rPr>
                <a:t>集成</a:t>
              </a:r>
              <a:r>
                <a:rPr lang="en-US" altLang="zh-CN" sz="1600" b="1" kern="0" dirty="0">
                  <a:solidFill>
                    <a:srgbClr val="FF0000"/>
                  </a:solidFill>
                  <a:latin typeface="微软雅黑" panose="020B0503020204020204" pitchFamily="34" charset="-122"/>
                  <a:ea typeface="微软雅黑" panose="020B0503020204020204" pitchFamily="34" charset="-122"/>
                </a:rPr>
                <a:t>16</a:t>
              </a:r>
              <a:r>
                <a:rPr lang="zh-CN" altLang="en-US" sz="1600" b="1" kern="0" dirty="0">
                  <a:solidFill>
                    <a:srgbClr val="FF0000"/>
                  </a:solidFill>
                  <a:latin typeface="微软雅黑" panose="020B0503020204020204" pitchFamily="34" charset="-122"/>
                  <a:ea typeface="微软雅黑" panose="020B0503020204020204" pitchFamily="34" charset="-122"/>
                </a:rPr>
                <a:t>个</a:t>
              </a:r>
              <a:r>
                <a:rPr lang="en-US" altLang="zh-CN" sz="1600" b="1" kern="0" dirty="0">
                  <a:solidFill>
                    <a:srgbClr val="FF0000"/>
                  </a:solidFill>
                  <a:latin typeface="微软雅黑" panose="020B0503020204020204" pitchFamily="34" charset="-122"/>
                  <a:ea typeface="微软雅黑" panose="020B0503020204020204" pitchFamily="34" charset="-122"/>
                </a:rPr>
                <a:t>TaishanV110 Core</a:t>
              </a:r>
              <a:r>
                <a:rPr lang="zh-CN" altLang="en-US" sz="1600" b="1" kern="0" dirty="0">
                  <a:solidFill>
                    <a:srgbClr val="002060"/>
                  </a:solidFill>
                  <a:latin typeface="微软雅黑" panose="020B0503020204020204" pitchFamily="34" charset="-122"/>
                  <a:ea typeface="微软雅黑" panose="020B0503020204020204" pitchFamily="34" charset="-122"/>
                </a:rPr>
                <a:t>（</a:t>
              </a:r>
              <a:r>
                <a:rPr lang="en-US" altLang="zh-CN" sz="1600" b="1" kern="0" dirty="0">
                  <a:solidFill>
                    <a:srgbClr val="002060"/>
                  </a:solidFill>
                  <a:latin typeface="微软雅黑" panose="020B0503020204020204" pitchFamily="34" charset="-122"/>
                  <a:ea typeface="微软雅黑" panose="020B0503020204020204" pitchFamily="34" charset="-122"/>
                </a:rPr>
                <a:t>4</a:t>
              </a:r>
              <a:r>
                <a:rPr lang="zh-CN" altLang="en-US" sz="1600" b="1" kern="0" dirty="0">
                  <a:solidFill>
                    <a:srgbClr val="002060"/>
                  </a:solidFill>
                  <a:latin typeface="微软雅黑" panose="020B0503020204020204" pitchFamily="34" charset="-122"/>
                  <a:ea typeface="微软雅黑" panose="020B0503020204020204" pitchFamily="34" charset="-122"/>
                </a:rPr>
                <a:t>个构成一个</a:t>
              </a:r>
              <a:r>
                <a:rPr lang="en-US" altLang="zh-CN" sz="1600" b="1" kern="0" dirty="0">
                  <a:solidFill>
                    <a:srgbClr val="002060"/>
                  </a:solidFill>
                  <a:latin typeface="微软雅黑" panose="020B0503020204020204" pitchFamily="34" charset="-122"/>
                  <a:ea typeface="微软雅黑" panose="020B0503020204020204" pitchFamily="34" charset="-122"/>
                </a:rPr>
                <a:t>Cluster</a:t>
              </a:r>
              <a:r>
                <a:rPr lang="zh-CN" altLang="en-US" sz="1600" b="1" kern="0" dirty="0">
                  <a:solidFill>
                    <a:srgbClr val="002060"/>
                  </a:solidFill>
                  <a:latin typeface="微软雅黑" panose="020B0503020204020204" pitchFamily="34" charset="-122"/>
                  <a:ea typeface="微软雅黑" panose="020B0503020204020204" pitchFamily="34" charset="-122"/>
                </a:rPr>
                <a:t>）。部分部署为</a:t>
              </a:r>
              <a:r>
                <a:rPr lang="en-US" altLang="zh-CN" sz="1600" b="1" kern="0" dirty="0">
                  <a:solidFill>
                    <a:srgbClr val="FF0000"/>
                  </a:solidFill>
                  <a:latin typeface="微软雅黑" panose="020B0503020204020204" pitchFamily="34" charset="-122"/>
                  <a:ea typeface="微软雅黑" panose="020B0503020204020204" pitchFamily="34" charset="-122"/>
                </a:rPr>
                <a:t>AI CPU</a:t>
              </a:r>
              <a:r>
                <a:rPr lang="zh-CN" altLang="en-US" sz="1600" b="1" kern="0" dirty="0">
                  <a:solidFill>
                    <a:srgbClr val="002060"/>
                  </a:solidFill>
                  <a:latin typeface="微软雅黑" panose="020B0503020204020204" pitchFamily="34" charset="-122"/>
                  <a:ea typeface="微软雅黑" panose="020B0503020204020204" pitchFamily="34" charset="-122"/>
                </a:rPr>
                <a:t>，承担部分</a:t>
              </a:r>
              <a:r>
                <a:rPr lang="en-US" altLang="zh-CN" sz="1600" b="1" kern="0" dirty="0">
                  <a:solidFill>
                    <a:srgbClr val="002060"/>
                  </a:solidFill>
                  <a:latin typeface="微软雅黑" panose="020B0503020204020204" pitchFamily="34" charset="-122"/>
                  <a:ea typeface="微软雅黑" panose="020B0503020204020204" pitchFamily="34" charset="-122"/>
                </a:rPr>
                <a:t>AI</a:t>
              </a:r>
              <a:r>
                <a:rPr lang="zh-CN" altLang="en-US" sz="1600" b="1" kern="0" dirty="0">
                  <a:solidFill>
                    <a:srgbClr val="002060"/>
                  </a:solidFill>
                  <a:latin typeface="微软雅黑" panose="020B0503020204020204" pitchFamily="34" charset="-122"/>
                  <a:ea typeface="微软雅黑" panose="020B0503020204020204" pitchFamily="34" charset="-122"/>
                </a:rPr>
                <a:t>计算功能；部分部署为</a:t>
              </a:r>
              <a:r>
                <a:rPr lang="en-US" altLang="zh-CN" sz="1600" b="1" kern="0" dirty="0">
                  <a:solidFill>
                    <a:srgbClr val="FF0000"/>
                  </a:solidFill>
                  <a:latin typeface="微软雅黑" panose="020B0503020204020204" pitchFamily="34" charset="-122"/>
                  <a:ea typeface="微软雅黑" panose="020B0503020204020204" pitchFamily="34" charset="-122"/>
                </a:rPr>
                <a:t>Ctrl CPU</a:t>
              </a:r>
              <a:r>
                <a:rPr lang="zh-CN" altLang="en-US" sz="1600" b="1" kern="0" dirty="0">
                  <a:solidFill>
                    <a:srgbClr val="002060"/>
                  </a:solidFill>
                  <a:latin typeface="微软雅黑" panose="020B0503020204020204" pitchFamily="34" charset="-122"/>
                  <a:ea typeface="微软雅黑" panose="020B0503020204020204" pitchFamily="34" charset="-122"/>
                </a:rPr>
                <a:t>，负责整个</a:t>
              </a:r>
              <a:r>
                <a:rPr lang="en-US" altLang="zh-CN" sz="1600" b="1" kern="0" dirty="0">
                  <a:solidFill>
                    <a:srgbClr val="002060"/>
                  </a:solidFill>
                  <a:latin typeface="微软雅黑" panose="020B0503020204020204" pitchFamily="34" charset="-122"/>
                  <a:ea typeface="微软雅黑" panose="020B0503020204020204" pitchFamily="34" charset="-122"/>
                </a:rPr>
                <a:t>SoC</a:t>
              </a:r>
              <a:r>
                <a:rPr lang="zh-CN" altLang="en-US" sz="1600" b="1" kern="0" dirty="0">
                  <a:solidFill>
                    <a:srgbClr val="002060"/>
                  </a:solidFill>
                  <a:latin typeface="微软雅黑" panose="020B0503020204020204" pitchFamily="34" charset="-122"/>
                  <a:ea typeface="微软雅黑" panose="020B0503020204020204" pitchFamily="34" charset="-122"/>
                </a:rPr>
                <a:t>的控制功能。两类</a:t>
              </a:r>
              <a:r>
                <a:rPr lang="en-US" altLang="zh-CN" sz="1600" b="1" kern="0" dirty="0">
                  <a:solidFill>
                    <a:srgbClr val="002060"/>
                  </a:solidFill>
                  <a:latin typeface="微软雅黑" panose="020B0503020204020204" pitchFamily="34" charset="-122"/>
                  <a:ea typeface="微软雅黑" panose="020B0503020204020204" pitchFamily="34" charset="-122"/>
                </a:rPr>
                <a:t>CPU</a:t>
              </a:r>
              <a:r>
                <a:rPr lang="zh-CN" altLang="en-US" sz="1600" b="1" kern="0" dirty="0">
                  <a:solidFill>
                    <a:srgbClr val="002060"/>
                  </a:solidFill>
                  <a:latin typeface="微软雅黑" panose="020B0503020204020204" pitchFamily="34" charset="-122"/>
                  <a:ea typeface="微软雅黑" panose="020B0503020204020204" pitchFamily="34" charset="-122"/>
                </a:rPr>
                <a:t>占用的</a:t>
              </a:r>
              <a:r>
                <a:rPr lang="en-US" altLang="zh-CN" sz="1600" b="1" kern="0" dirty="0">
                  <a:solidFill>
                    <a:srgbClr val="002060"/>
                  </a:solidFill>
                  <a:latin typeface="微软雅黑" panose="020B0503020204020204" pitchFamily="34" charset="-122"/>
                  <a:ea typeface="微软雅黑" panose="020B0503020204020204" pitchFamily="34" charset="-122"/>
                </a:rPr>
                <a:t>CPU</a:t>
              </a:r>
              <a:r>
                <a:rPr lang="zh-CN" altLang="en-US" sz="1600" b="1" kern="0" dirty="0">
                  <a:solidFill>
                    <a:srgbClr val="002060"/>
                  </a:solidFill>
                  <a:latin typeface="微软雅黑" panose="020B0503020204020204" pitchFamily="34" charset="-122"/>
                  <a:ea typeface="微软雅黑" panose="020B0503020204020204" pitchFamily="34" charset="-122"/>
                </a:rPr>
                <a:t>核数由</a:t>
              </a:r>
              <a:r>
                <a:rPr lang="zh-CN" altLang="en-US" sz="1600" b="1" kern="0" dirty="0">
                  <a:solidFill>
                    <a:srgbClr val="FF0000"/>
                  </a:solidFill>
                  <a:latin typeface="微软雅黑" panose="020B0503020204020204" pitchFamily="34" charset="-122"/>
                  <a:ea typeface="微软雅黑" panose="020B0503020204020204" pitchFamily="34" charset="-122"/>
                </a:rPr>
                <a:t>软件分配</a:t>
              </a:r>
              <a:endParaRPr lang="zh-CN" altLang="en-US" sz="1600" b="1" kern="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31"/>
          <p:cNvGrpSpPr/>
          <p:nvPr/>
        </p:nvGrpSpPr>
        <p:grpSpPr>
          <a:xfrm>
            <a:off x="335360" y="3400426"/>
            <a:ext cx="4350940" cy="2530743"/>
            <a:chOff x="-1689464" y="3005468"/>
            <a:chExt cx="5803519" cy="2531732"/>
          </a:xfrm>
        </p:grpSpPr>
        <p:sp>
          <p:nvSpPr>
            <p:cNvPr id="20" name="线形标注 2(带强调线) 19"/>
            <p:cNvSpPr/>
            <p:nvPr/>
          </p:nvSpPr>
          <p:spPr>
            <a:xfrm>
              <a:off x="-1689464" y="4978985"/>
              <a:ext cx="4766848" cy="558215"/>
            </a:xfrm>
            <a:prstGeom prst="accentCallout2">
              <a:avLst>
                <a:gd name="adj1" fmla="val 36309"/>
                <a:gd name="adj2" fmla="val 100490"/>
                <a:gd name="adj3" fmla="val 32382"/>
                <a:gd name="adj4" fmla="val 108247"/>
                <a:gd name="adj5" fmla="val -158873"/>
                <a:gd name="adj6" fmla="val 123198"/>
              </a:avLst>
            </a:prstGeom>
            <a:solidFill>
              <a:schemeClr val="bg1"/>
            </a:solidFill>
            <a:ln w="22225">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600" b="1" kern="0" dirty="0">
                  <a:solidFill>
                    <a:srgbClr val="002060"/>
                  </a:solidFill>
                  <a:latin typeface="微软雅黑" panose="020B0503020204020204" pitchFamily="34" charset="-122"/>
                  <a:ea typeface="微软雅黑" panose="020B0503020204020204" pitchFamily="34" charset="-122"/>
                </a:rPr>
                <a:t>DVPP</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lvl="0">
                <a:lnSpc>
                  <a:spcPct val="120000"/>
                </a:lnSpc>
              </a:pPr>
              <a:r>
                <a:rPr lang="zh-CN" altLang="en-US" sz="1600" b="1" kern="0" dirty="0">
                  <a:solidFill>
                    <a:srgbClr val="002060"/>
                  </a:solidFill>
                  <a:latin typeface="微软雅黑" panose="020B0503020204020204" pitchFamily="34" charset="-122"/>
                  <a:ea typeface="微软雅黑" panose="020B0503020204020204" pitchFamily="34" charset="-122"/>
                </a:rPr>
                <a:t>数字视觉预处理子系统，图像视频编解码等预处理操作</a:t>
              </a:r>
              <a:endParaRPr lang="en-US" altLang="zh-CN" sz="1100" kern="0" dirty="0">
                <a:solidFill>
                  <a:schemeClr val="tx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rot="5400000" flipH="1" flipV="1">
              <a:off x="2647014" y="3664379"/>
              <a:ext cx="2125951" cy="808130"/>
            </a:xfrm>
            <a:prstGeom prst="line">
              <a:avLst/>
            </a:prstGeom>
            <a:ln w="22225">
              <a:solidFill>
                <a:srgbClr val="81B7DF"/>
              </a:solidFill>
              <a:prstDash val="sysDash"/>
            </a:ln>
          </p:spPr>
          <p:style>
            <a:lnRef idx="1">
              <a:schemeClr val="accent1"/>
            </a:lnRef>
            <a:fillRef idx="0">
              <a:schemeClr val="accent1"/>
            </a:fillRef>
            <a:effectRef idx="0">
              <a:schemeClr val="accent1"/>
            </a:effectRef>
            <a:fontRef idx="minor">
              <a:schemeClr val="tx1"/>
            </a:fontRef>
          </p:style>
        </p:cxnSp>
      </p:grpSp>
      <p:grpSp>
        <p:nvGrpSpPr>
          <p:cNvPr id="6" name="组合 1"/>
          <p:cNvGrpSpPr/>
          <p:nvPr/>
        </p:nvGrpSpPr>
        <p:grpSpPr>
          <a:xfrm>
            <a:off x="5303464" y="1003301"/>
            <a:ext cx="6409160" cy="3995925"/>
            <a:chOff x="4937261" y="721750"/>
            <a:chExt cx="8318011" cy="3997486"/>
          </a:xfrm>
        </p:grpSpPr>
        <p:sp>
          <p:nvSpPr>
            <p:cNvPr id="8" name="圆角矩形 7"/>
            <p:cNvSpPr/>
            <p:nvPr/>
          </p:nvSpPr>
          <p:spPr>
            <a:xfrm>
              <a:off x="4937261" y="2134912"/>
              <a:ext cx="1865158" cy="946953"/>
            </a:xfrm>
            <a:prstGeom prst="roundRect">
              <a:avLst/>
            </a:prstGeom>
            <a:solidFill>
              <a:srgbClr val="EA002F">
                <a:alpha val="20000"/>
              </a:srgbClr>
            </a:solidFill>
            <a:ln w="25400">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圆角矩形 14"/>
            <p:cNvSpPr/>
            <p:nvPr/>
          </p:nvSpPr>
          <p:spPr>
            <a:xfrm>
              <a:off x="4937261" y="3772283"/>
              <a:ext cx="1865158" cy="946953"/>
            </a:xfrm>
            <a:prstGeom prst="roundRect">
              <a:avLst/>
            </a:prstGeom>
            <a:solidFill>
              <a:srgbClr val="EA002F">
                <a:alpha val="20000"/>
              </a:srgbClr>
            </a:solidFill>
            <a:ln w="25400">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7" name="组合 37"/>
            <p:cNvGrpSpPr/>
            <p:nvPr/>
          </p:nvGrpSpPr>
          <p:grpSpPr>
            <a:xfrm>
              <a:off x="6493329" y="721750"/>
              <a:ext cx="6761943" cy="3050533"/>
              <a:chOff x="6493329" y="721750"/>
              <a:chExt cx="6761943" cy="3050533"/>
            </a:xfrm>
          </p:grpSpPr>
          <p:sp>
            <p:nvSpPr>
              <p:cNvPr id="10" name="线形标注 2(带强调线) 9"/>
              <p:cNvSpPr/>
              <p:nvPr/>
            </p:nvSpPr>
            <p:spPr>
              <a:xfrm>
                <a:off x="7242091" y="721750"/>
                <a:ext cx="6013181" cy="954650"/>
              </a:xfrm>
              <a:prstGeom prst="accentCallout2">
                <a:avLst>
                  <a:gd name="adj1" fmla="val 52849"/>
                  <a:gd name="adj2" fmla="val -2202"/>
                  <a:gd name="adj3" fmla="val 56058"/>
                  <a:gd name="adj4" fmla="val -13289"/>
                  <a:gd name="adj5" fmla="val 149870"/>
                  <a:gd name="adj6" fmla="val -29752"/>
                </a:avLst>
              </a:prstGeom>
              <a:solidFill>
                <a:schemeClr val="bg1"/>
              </a:solidFill>
              <a:ln w="22225">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600" b="1" kern="0" dirty="0">
                    <a:solidFill>
                      <a:srgbClr val="002060"/>
                    </a:solidFill>
                    <a:latin typeface="微软雅黑" panose="020B0503020204020204" pitchFamily="34" charset="-122"/>
                    <a:ea typeface="微软雅黑" panose="020B0503020204020204" pitchFamily="34" charset="-122"/>
                  </a:rPr>
                  <a:t>AI Core</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lvl="0">
                  <a:lnSpc>
                    <a:spcPct val="120000"/>
                  </a:lnSpc>
                </a:pPr>
                <a:r>
                  <a:rPr lang="zh-CN" altLang="en-US" sz="1600" b="1" kern="0" dirty="0">
                    <a:solidFill>
                      <a:srgbClr val="002060"/>
                    </a:solidFill>
                    <a:latin typeface="微软雅黑" panose="020B0503020204020204" pitchFamily="34" charset="-122"/>
                    <a:ea typeface="微软雅黑" panose="020B0503020204020204" pitchFamily="34" charset="-122"/>
                  </a:rPr>
                  <a:t>昇腾</a:t>
                </a:r>
                <a:r>
                  <a:rPr lang="en-US" altLang="zh-CN" sz="1600" b="1" kern="0" dirty="0">
                    <a:solidFill>
                      <a:srgbClr val="002060"/>
                    </a:solidFill>
                    <a:latin typeface="微软雅黑" panose="020B0503020204020204" pitchFamily="34" charset="-122"/>
                    <a:ea typeface="微软雅黑" panose="020B0503020204020204" pitchFamily="34" charset="-122"/>
                  </a:rPr>
                  <a:t>AI</a:t>
                </a:r>
                <a:r>
                  <a:rPr lang="zh-CN" altLang="en-US" sz="1600" b="1" kern="0" dirty="0">
                    <a:solidFill>
                      <a:srgbClr val="002060"/>
                    </a:solidFill>
                    <a:latin typeface="微软雅黑" panose="020B0503020204020204" pitchFamily="34" charset="-122"/>
                    <a:ea typeface="微软雅黑" panose="020B0503020204020204" pitchFamily="34" charset="-122"/>
                  </a:rPr>
                  <a:t>芯片的计算核心，主要负责执行</a:t>
                </a:r>
                <a:r>
                  <a:rPr lang="zh-CN" altLang="en-US" sz="1600" b="1" kern="0" dirty="0">
                    <a:solidFill>
                      <a:srgbClr val="FF0000"/>
                    </a:solidFill>
                    <a:latin typeface="微软雅黑" panose="020B0503020204020204" pitchFamily="34" charset="-122"/>
                    <a:ea typeface="微软雅黑" panose="020B0503020204020204" pitchFamily="34" charset="-122"/>
                  </a:rPr>
                  <a:t>矩阵、向量计算</a:t>
                </a:r>
                <a:r>
                  <a:rPr lang="zh-CN" altLang="en-US" sz="1600" b="1" kern="0" dirty="0">
                    <a:solidFill>
                      <a:srgbClr val="002060"/>
                    </a:solidFill>
                    <a:latin typeface="微软雅黑" panose="020B0503020204020204" pitchFamily="34" charset="-122"/>
                    <a:ea typeface="微软雅黑" panose="020B0503020204020204" pitchFamily="34" charset="-122"/>
                  </a:rPr>
                  <a:t>密集的算子任务，采用</a:t>
                </a:r>
                <a:r>
                  <a:rPr lang="zh-CN" altLang="en-US" sz="1600" b="1" kern="0" dirty="0">
                    <a:solidFill>
                      <a:srgbClr val="FF0000"/>
                    </a:solidFill>
                    <a:latin typeface="微软雅黑" panose="020B0503020204020204" pitchFamily="34" charset="-122"/>
                    <a:ea typeface="微软雅黑" panose="020B0503020204020204" pitchFamily="34" charset="-122"/>
                  </a:rPr>
                  <a:t>达芬奇架构</a:t>
                </a:r>
                <a:r>
                  <a:rPr lang="zh-CN" altLang="en-US" sz="1600" b="1" kern="0" dirty="0">
                    <a:solidFill>
                      <a:srgbClr val="002060"/>
                    </a:solidFill>
                    <a:latin typeface="微软雅黑" panose="020B0503020204020204" pitchFamily="34" charset="-122"/>
                    <a:ea typeface="微软雅黑" panose="020B0503020204020204" pitchFamily="34" charset="-122"/>
                  </a:rPr>
                  <a:t>。 </a:t>
                </a:r>
                <a:r>
                  <a:rPr lang="en-US" altLang="zh-CN" sz="1600" b="1" kern="0" dirty="0">
                    <a:solidFill>
                      <a:srgbClr val="002060"/>
                    </a:solidFill>
                    <a:latin typeface="微软雅黑" panose="020B0503020204020204" pitchFamily="34" charset="-122"/>
                    <a:ea typeface="微软雅黑" panose="020B0503020204020204" pitchFamily="34" charset="-122"/>
                  </a:rPr>
                  <a:t>Ascend 910</a:t>
                </a:r>
                <a:r>
                  <a:rPr lang="zh-CN" altLang="en-US" sz="1600" b="1" kern="0" dirty="0">
                    <a:solidFill>
                      <a:srgbClr val="002060"/>
                    </a:solidFill>
                    <a:latin typeface="微软雅黑" panose="020B0503020204020204" pitchFamily="34" charset="-122"/>
                    <a:ea typeface="微软雅黑" panose="020B0503020204020204" pitchFamily="34" charset="-122"/>
                  </a:rPr>
                  <a:t>集成了</a:t>
                </a:r>
                <a:r>
                  <a:rPr lang="en-US" altLang="zh-CN" sz="1600" b="1" kern="0" dirty="0">
                    <a:solidFill>
                      <a:srgbClr val="FF0000"/>
                    </a:solidFill>
                    <a:latin typeface="微软雅黑" panose="020B0503020204020204" pitchFamily="34" charset="-122"/>
                    <a:ea typeface="微软雅黑" panose="020B0503020204020204" pitchFamily="34" charset="-122"/>
                  </a:rPr>
                  <a:t>32</a:t>
                </a:r>
                <a:r>
                  <a:rPr lang="zh-CN" altLang="en-US" sz="1600" b="1" kern="0" dirty="0">
                    <a:solidFill>
                      <a:srgbClr val="FF0000"/>
                    </a:solidFill>
                    <a:latin typeface="微软雅黑" panose="020B0503020204020204" pitchFamily="34" charset="-122"/>
                    <a:ea typeface="微软雅黑" panose="020B0503020204020204" pitchFamily="34" charset="-122"/>
                  </a:rPr>
                  <a:t>个</a:t>
                </a:r>
                <a:r>
                  <a:rPr lang="en-US" altLang="zh-CN" sz="1600" b="1" kern="0" dirty="0">
                    <a:solidFill>
                      <a:srgbClr val="FF000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a:t>
                </a:r>
                <a:endParaRPr lang="en-US" altLang="zh-CN" sz="1600" b="1" kern="0" dirty="0">
                  <a:solidFill>
                    <a:srgbClr val="00206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flipV="1">
                <a:off x="6493329" y="1349490"/>
                <a:ext cx="407182" cy="2422793"/>
              </a:xfrm>
              <a:prstGeom prst="line">
                <a:avLst/>
              </a:prstGeom>
              <a:ln w="22225">
                <a:solidFill>
                  <a:srgbClr val="DD697F"/>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4" name="组合 5"/>
          <p:cNvGrpSpPr/>
          <p:nvPr/>
        </p:nvGrpSpPr>
        <p:grpSpPr>
          <a:xfrm>
            <a:off x="4107026" y="2906129"/>
            <a:ext cx="7749614" cy="3597516"/>
            <a:chOff x="3341386" y="2625322"/>
            <a:chExt cx="10336856" cy="3598921"/>
          </a:xfrm>
        </p:grpSpPr>
        <p:sp>
          <p:nvSpPr>
            <p:cNvPr id="18" name="圆角矩形 17"/>
            <p:cNvSpPr/>
            <p:nvPr/>
          </p:nvSpPr>
          <p:spPr>
            <a:xfrm>
              <a:off x="4478066" y="3150188"/>
              <a:ext cx="2155815" cy="578803"/>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圆角矩形 22"/>
            <p:cNvSpPr/>
            <p:nvPr/>
          </p:nvSpPr>
          <p:spPr>
            <a:xfrm>
              <a:off x="3341386" y="3691885"/>
              <a:ext cx="494649" cy="578803"/>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圆角矩形 23"/>
            <p:cNvSpPr/>
            <p:nvPr/>
          </p:nvSpPr>
          <p:spPr>
            <a:xfrm>
              <a:off x="4529603" y="4039244"/>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圆角矩形 24"/>
            <p:cNvSpPr/>
            <p:nvPr/>
          </p:nvSpPr>
          <p:spPr>
            <a:xfrm>
              <a:off x="4537485" y="2625322"/>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圆角矩形 25"/>
            <p:cNvSpPr/>
            <p:nvPr/>
          </p:nvSpPr>
          <p:spPr>
            <a:xfrm>
              <a:off x="6847918" y="2625967"/>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圆角矩形 26"/>
            <p:cNvSpPr/>
            <p:nvPr/>
          </p:nvSpPr>
          <p:spPr>
            <a:xfrm>
              <a:off x="6833998" y="4031421"/>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6" name="组合 41"/>
            <p:cNvGrpSpPr/>
            <p:nvPr/>
          </p:nvGrpSpPr>
          <p:grpSpPr>
            <a:xfrm>
              <a:off x="3789477" y="4288576"/>
              <a:ext cx="9888765" cy="1935667"/>
              <a:chOff x="3789477" y="4288576"/>
              <a:chExt cx="9888765" cy="1935667"/>
            </a:xfrm>
          </p:grpSpPr>
          <p:sp>
            <p:nvSpPr>
              <p:cNvPr id="21" name="线形标注 2(带强调线) 20"/>
              <p:cNvSpPr/>
              <p:nvPr/>
            </p:nvSpPr>
            <p:spPr>
              <a:xfrm>
                <a:off x="5500040" y="5380866"/>
                <a:ext cx="8178202" cy="843377"/>
              </a:xfrm>
              <a:prstGeom prst="accentCallout2">
                <a:avLst>
                  <a:gd name="adj1" fmla="val 47151"/>
                  <a:gd name="adj2" fmla="val -728"/>
                  <a:gd name="adj3" fmla="val 42118"/>
                  <a:gd name="adj4" fmla="val -5989"/>
                  <a:gd name="adj5" fmla="val -209307"/>
                  <a:gd name="adj6" fmla="val -10114"/>
                </a:avLst>
              </a:prstGeom>
              <a:solidFill>
                <a:schemeClr val="bg1"/>
              </a:solidFill>
              <a:ln w="22225">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lang="en-US" altLang="zh-CN" sz="1600" b="1" kern="0" dirty="0">
                    <a:solidFill>
                      <a:srgbClr val="002060"/>
                    </a:solidFill>
                    <a:latin typeface="微软雅黑" panose="020B0503020204020204" pitchFamily="34" charset="-122"/>
                    <a:ea typeface="微软雅黑" panose="020B0503020204020204" pitchFamily="34" charset="-122"/>
                  </a:rPr>
                  <a:t>Cache &amp; Buffer</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lvl="0">
                  <a:lnSpc>
                    <a:spcPct val="120000"/>
                  </a:lnSpc>
                </a:pPr>
                <a:r>
                  <a:rPr lang="zh-CN" altLang="en-US" sz="1600" b="1" kern="0" dirty="0">
                    <a:solidFill>
                      <a:srgbClr val="002060"/>
                    </a:solidFill>
                    <a:latin typeface="微软雅黑" panose="020B0503020204020204" pitchFamily="34" charset="-122"/>
                    <a:ea typeface="微软雅黑" panose="020B0503020204020204" pitchFamily="34" charset="-122"/>
                  </a:rPr>
                  <a:t>片内有层次化的</a:t>
                </a:r>
                <a:r>
                  <a:rPr lang="en-US" altLang="zh-CN" sz="1600" b="1" kern="0" dirty="0">
                    <a:solidFill>
                      <a:srgbClr val="002060"/>
                    </a:solidFill>
                    <a:latin typeface="微软雅黑" panose="020B0503020204020204" pitchFamily="34" charset="-122"/>
                    <a:ea typeface="微软雅黑" panose="020B0503020204020204" pitchFamily="34" charset="-122"/>
                  </a:rPr>
                  <a:t>memory</a:t>
                </a:r>
                <a:r>
                  <a:rPr lang="zh-CN" altLang="en-US" sz="1600" b="1" kern="0" dirty="0">
                    <a:solidFill>
                      <a:srgbClr val="002060"/>
                    </a:solidFill>
                    <a:latin typeface="微软雅黑" panose="020B0503020204020204" pitchFamily="34" charset="-122"/>
                    <a:ea typeface="微软雅黑" panose="020B0503020204020204" pitchFamily="34" charset="-122"/>
                  </a:rPr>
                  <a:t>结构，</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内部有两级</a:t>
                </a:r>
                <a:r>
                  <a:rPr lang="en-US" altLang="zh-CN" sz="1600" b="1" kern="0" dirty="0">
                    <a:solidFill>
                      <a:srgbClr val="002060"/>
                    </a:solidFill>
                    <a:latin typeface="微软雅黑" panose="020B0503020204020204" pitchFamily="34" charset="-122"/>
                    <a:ea typeface="微软雅黑" panose="020B0503020204020204" pitchFamily="34" charset="-122"/>
                  </a:rPr>
                  <a:t>memory buffer</a:t>
                </a:r>
                <a:r>
                  <a:rPr lang="zh-CN" altLang="en-US" sz="1600" b="1" kern="0" dirty="0">
                    <a:solidFill>
                      <a:srgbClr val="002060"/>
                    </a:solidFill>
                    <a:latin typeface="微软雅黑" panose="020B0503020204020204" pitchFamily="34" charset="-122"/>
                    <a:ea typeface="微软雅黑" panose="020B0503020204020204" pitchFamily="34" charset="-122"/>
                  </a:rPr>
                  <a:t>，还有</a:t>
                </a:r>
                <a:r>
                  <a:rPr lang="en-US" altLang="zh-CN" sz="1600" b="1" kern="0" dirty="0">
                    <a:solidFill>
                      <a:srgbClr val="002060"/>
                    </a:solidFill>
                    <a:latin typeface="微软雅黑" panose="020B0503020204020204" pitchFamily="34" charset="-122"/>
                    <a:ea typeface="微软雅黑" panose="020B0503020204020204" pitchFamily="34" charset="-122"/>
                  </a:rPr>
                  <a:t>64MB L2 buffer</a:t>
                </a:r>
                <a:r>
                  <a:rPr lang="zh-CN" altLang="en-US" sz="1600" b="1" kern="0" dirty="0">
                    <a:solidFill>
                      <a:srgbClr val="002060"/>
                    </a:solidFill>
                    <a:latin typeface="微软雅黑" panose="020B0503020204020204" pitchFamily="34" charset="-122"/>
                    <a:ea typeface="微软雅黑" panose="020B0503020204020204" pitchFamily="34" charset="-122"/>
                  </a:rPr>
                  <a:t>，专用于</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a:t>
                </a:r>
                <a:r>
                  <a:rPr lang="en-US" altLang="zh-CN" sz="1600" b="1" kern="0" dirty="0">
                    <a:solidFill>
                      <a:srgbClr val="002060"/>
                    </a:solidFill>
                    <a:latin typeface="微软雅黑" panose="020B0503020204020204" pitchFamily="34" charset="-122"/>
                    <a:ea typeface="微软雅黑" panose="020B0503020204020204" pitchFamily="34" charset="-122"/>
                  </a:rPr>
                  <a:t>AI CPU</a:t>
                </a:r>
                <a:r>
                  <a:rPr lang="zh-CN" altLang="en-US" sz="1600" b="1" kern="0" dirty="0">
                    <a:solidFill>
                      <a:srgbClr val="002060"/>
                    </a:solidFill>
                    <a:latin typeface="微软雅黑" panose="020B0503020204020204" pitchFamily="34" charset="-122"/>
                    <a:ea typeface="微软雅黑" panose="020B0503020204020204" pitchFamily="34" charset="-122"/>
                  </a:rPr>
                  <a:t>，提供高带宽、低延迟的访存。</a:t>
                </a:r>
                <a:r>
                  <a:rPr lang="en-US" altLang="zh-CN" sz="1600" b="1" kern="0" dirty="0" err="1">
                    <a:solidFill>
                      <a:srgbClr val="002060"/>
                    </a:solidFill>
                    <a:latin typeface="微软雅黑" panose="020B0503020204020204" pitchFamily="34" charset="-122"/>
                    <a:ea typeface="微软雅黑" panose="020B0503020204020204" pitchFamily="34" charset="-122"/>
                  </a:rPr>
                  <a:t>Virtruvian</a:t>
                </a:r>
                <a:r>
                  <a:rPr lang="zh-CN" altLang="en-US" sz="1600" b="1" kern="0" dirty="0">
                    <a:solidFill>
                      <a:srgbClr val="002060"/>
                    </a:solidFill>
                    <a:latin typeface="微软雅黑" panose="020B0503020204020204" pitchFamily="34" charset="-122"/>
                    <a:ea typeface="微软雅黑" panose="020B0503020204020204" pitchFamily="34" charset="-122"/>
                  </a:rPr>
                  <a:t>连接</a:t>
                </a:r>
                <a:r>
                  <a:rPr lang="en-US" altLang="zh-CN" sz="1600" b="1" kern="0" dirty="0">
                    <a:solidFill>
                      <a:srgbClr val="002060"/>
                    </a:solidFill>
                    <a:latin typeface="微软雅黑" panose="020B0503020204020204" pitchFamily="34" charset="-122"/>
                    <a:ea typeface="微软雅黑" panose="020B0503020204020204" pitchFamily="34" charset="-122"/>
                  </a:rPr>
                  <a:t>4</a:t>
                </a:r>
                <a:r>
                  <a:rPr lang="zh-CN" altLang="en-US" sz="1600" b="1" kern="0" dirty="0">
                    <a:solidFill>
                      <a:srgbClr val="002060"/>
                    </a:solidFill>
                    <a:latin typeface="微软雅黑" panose="020B0503020204020204" pitchFamily="34" charset="-122"/>
                    <a:ea typeface="微软雅黑" panose="020B0503020204020204" pitchFamily="34" charset="-122"/>
                  </a:rPr>
                  <a:t>个</a:t>
                </a:r>
                <a:r>
                  <a:rPr lang="en-US" altLang="zh-CN" sz="1600" b="1" kern="0" dirty="0">
                    <a:solidFill>
                      <a:srgbClr val="002060"/>
                    </a:solidFill>
                    <a:latin typeface="微软雅黑" panose="020B0503020204020204" pitchFamily="34" charset="-122"/>
                    <a:ea typeface="微软雅黑" panose="020B0503020204020204" pitchFamily="34" charset="-122"/>
                  </a:rPr>
                  <a:t>HBM 2.0</a:t>
                </a:r>
                <a:r>
                  <a:rPr lang="zh-CN" altLang="en-US" sz="1600" b="1" kern="0" dirty="0">
                    <a:solidFill>
                      <a:srgbClr val="002060"/>
                    </a:solidFill>
                    <a:latin typeface="微软雅黑" panose="020B0503020204020204" pitchFamily="34" charset="-122"/>
                    <a:ea typeface="微软雅黑" panose="020B0503020204020204" pitchFamily="34" charset="-122"/>
                  </a:rPr>
                  <a:t>颗粒，总计</a:t>
                </a:r>
                <a:r>
                  <a:rPr lang="en-US" altLang="zh-CN" sz="1600" b="1" kern="0" dirty="0">
                    <a:solidFill>
                      <a:srgbClr val="002060"/>
                    </a:solidFill>
                    <a:latin typeface="微软雅黑" panose="020B0503020204020204" pitchFamily="34" charset="-122"/>
                    <a:ea typeface="微软雅黑" panose="020B0503020204020204" pitchFamily="34" charset="-122"/>
                  </a:rPr>
                  <a:t>32GB</a:t>
                </a:r>
                <a:r>
                  <a:rPr lang="zh-CN" altLang="en-US" sz="1600" b="1" kern="0" dirty="0">
                    <a:solidFill>
                      <a:srgbClr val="002060"/>
                    </a:solidFill>
                    <a:latin typeface="微软雅黑" panose="020B0503020204020204" pitchFamily="34" charset="-122"/>
                    <a:ea typeface="微软雅黑" panose="020B0503020204020204" pitchFamily="34" charset="-122"/>
                  </a:rPr>
                  <a:t>，还集成</a:t>
                </a:r>
                <a:r>
                  <a:rPr lang="en-US" altLang="zh-CN" sz="1600" b="1" kern="0" dirty="0">
                    <a:solidFill>
                      <a:srgbClr val="002060"/>
                    </a:solidFill>
                    <a:latin typeface="微软雅黑" panose="020B0503020204020204" pitchFamily="34" charset="-122"/>
                    <a:ea typeface="微软雅黑" panose="020B0503020204020204" pitchFamily="34" charset="-122"/>
                  </a:rPr>
                  <a:t>DDR 4.0</a:t>
                </a:r>
                <a:r>
                  <a:rPr lang="zh-CN" altLang="en-US" sz="1600" b="1" kern="0" dirty="0">
                    <a:solidFill>
                      <a:srgbClr val="002060"/>
                    </a:solidFill>
                    <a:latin typeface="微软雅黑" panose="020B0503020204020204" pitchFamily="34" charset="-122"/>
                    <a:ea typeface="微软雅黑" panose="020B0503020204020204" pitchFamily="34" charset="-122"/>
                  </a:rPr>
                  <a:t>控制器，提供</a:t>
                </a:r>
                <a:r>
                  <a:rPr lang="en-US" altLang="zh-CN" sz="1600" b="1" kern="0" dirty="0">
                    <a:solidFill>
                      <a:srgbClr val="002060"/>
                    </a:solidFill>
                    <a:latin typeface="微软雅黑" panose="020B0503020204020204" pitchFamily="34" charset="-122"/>
                    <a:ea typeface="微软雅黑" panose="020B0503020204020204" pitchFamily="34" charset="-122"/>
                  </a:rPr>
                  <a:t>DDR</a:t>
                </a:r>
                <a:r>
                  <a:rPr lang="zh-CN" altLang="en-US" sz="1600" b="1" kern="0" dirty="0">
                    <a:solidFill>
                      <a:srgbClr val="002060"/>
                    </a:solidFill>
                    <a:latin typeface="微软雅黑" panose="020B0503020204020204" pitchFamily="34" charset="-122"/>
                    <a:ea typeface="微软雅黑" panose="020B0503020204020204" pitchFamily="34" charset="-122"/>
                  </a:rPr>
                  <a:t>内存</a:t>
                </a:r>
                <a:endParaRPr lang="en-US" altLang="zh-CN" sz="1600" b="1" kern="0" dirty="0">
                  <a:solidFill>
                    <a:srgbClr val="002060"/>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flipV="1">
                <a:off x="3789477" y="4288576"/>
                <a:ext cx="1388669" cy="1382842"/>
              </a:xfrm>
              <a:prstGeom prst="line">
                <a:avLst/>
              </a:prstGeom>
              <a:ln w="22225">
                <a:solidFill>
                  <a:srgbClr val="C0A6D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8" name="组合 2"/>
          <p:cNvGrpSpPr/>
          <p:nvPr/>
        </p:nvGrpSpPr>
        <p:grpSpPr>
          <a:xfrm>
            <a:off x="335360" y="3162353"/>
            <a:ext cx="4562192" cy="1265466"/>
            <a:chOff x="-1689464" y="2881648"/>
            <a:chExt cx="6085298" cy="1265960"/>
          </a:xfrm>
        </p:grpSpPr>
        <p:sp>
          <p:nvSpPr>
            <p:cNvPr id="35" name="圆角矩形 34"/>
            <p:cNvSpPr/>
            <p:nvPr/>
          </p:nvSpPr>
          <p:spPr>
            <a:xfrm>
              <a:off x="3927834" y="3169589"/>
              <a:ext cx="468000" cy="540000"/>
            </a:xfrm>
            <a:prstGeom prst="roundRect">
              <a:avLst/>
            </a:prstGeom>
            <a:solidFill>
              <a:schemeClr val="bg2">
                <a:lumMod val="10000"/>
                <a:alpha val="20000"/>
              </a:schemeClr>
            </a:solidFill>
            <a:ln w="25400">
              <a:solidFill>
                <a:srgbClr val="D1D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3" name="线形标注 2(带强调线) 32"/>
            <p:cNvSpPr/>
            <p:nvPr/>
          </p:nvSpPr>
          <p:spPr>
            <a:xfrm>
              <a:off x="-1689464" y="2881648"/>
              <a:ext cx="4075644" cy="1265960"/>
            </a:xfrm>
            <a:prstGeom prst="accentCallout2">
              <a:avLst>
                <a:gd name="adj1" fmla="val 39275"/>
                <a:gd name="adj2" fmla="val 99497"/>
                <a:gd name="adj3" fmla="val 14396"/>
                <a:gd name="adj4" fmla="val 115123"/>
                <a:gd name="adj5" fmla="val 26613"/>
                <a:gd name="adj6" fmla="val 164382"/>
              </a:avLst>
            </a:prstGeom>
            <a:solidFill>
              <a:schemeClr val="bg1"/>
            </a:solidFill>
            <a:ln w="22225">
              <a:solidFill>
                <a:srgbClr val="D1D1D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600" b="1" kern="0" dirty="0">
                  <a:solidFill>
                    <a:srgbClr val="002060"/>
                  </a:solidFill>
                  <a:latin typeface="微软雅黑" panose="020B0503020204020204" pitchFamily="34" charset="-122"/>
                  <a:ea typeface="微软雅黑" panose="020B0503020204020204" pitchFamily="34" charset="-122"/>
                </a:rPr>
                <a:t>TS CPU </a:t>
              </a:r>
              <a:endParaRPr lang="en-US" altLang="zh-CN" sz="1600" b="1" kern="0" dirty="0">
                <a:solidFill>
                  <a:srgbClr val="002060"/>
                </a:solidFill>
                <a:latin typeface="微软雅黑" panose="020B0503020204020204" pitchFamily="34" charset="-122"/>
                <a:ea typeface="微软雅黑" panose="020B0503020204020204" pitchFamily="34" charset="-122"/>
              </a:endParaRPr>
            </a:p>
            <a:p>
              <a:pPr lvl="0">
                <a:lnSpc>
                  <a:spcPct val="120000"/>
                </a:lnSpc>
              </a:pPr>
              <a:r>
                <a:rPr lang="zh-CN" altLang="en-US" sz="1600" b="1" kern="0" dirty="0">
                  <a:solidFill>
                    <a:srgbClr val="002060"/>
                  </a:solidFill>
                  <a:latin typeface="微软雅黑" panose="020B0503020204020204" pitchFamily="34" charset="-122"/>
                  <a:ea typeface="微软雅黑" panose="020B0503020204020204" pitchFamily="34" charset="-122"/>
                </a:rPr>
                <a:t>独立的</a:t>
              </a:r>
              <a:r>
                <a:rPr lang="en-US" altLang="zh-CN" sz="1600" b="1" kern="0" dirty="0">
                  <a:solidFill>
                    <a:srgbClr val="002060"/>
                  </a:solidFill>
                  <a:latin typeface="微软雅黑" panose="020B0503020204020204" pitchFamily="34" charset="-122"/>
                  <a:ea typeface="微软雅黑" panose="020B0503020204020204" pitchFamily="34" charset="-122"/>
                </a:rPr>
                <a:t>4</a:t>
              </a:r>
              <a:r>
                <a:rPr lang="zh-CN" altLang="en-US" sz="1600" b="1" kern="0" dirty="0">
                  <a:solidFill>
                    <a:srgbClr val="002060"/>
                  </a:solidFill>
                  <a:latin typeface="微软雅黑" panose="020B0503020204020204" pitchFamily="34" charset="-122"/>
                  <a:ea typeface="微软雅黑" panose="020B0503020204020204" pitchFamily="34" charset="-122"/>
                </a:rPr>
                <a:t>核</a:t>
              </a:r>
              <a:r>
                <a:rPr lang="en-US" altLang="zh-CN" sz="1600" b="1" kern="0" dirty="0">
                  <a:solidFill>
                    <a:srgbClr val="002060"/>
                  </a:solidFill>
                  <a:latin typeface="微软雅黑" panose="020B0503020204020204" pitchFamily="34" charset="-122"/>
                  <a:ea typeface="微软雅黑" panose="020B0503020204020204" pitchFamily="34" charset="-122"/>
                </a:rPr>
                <a:t>A55 Cluster </a:t>
              </a:r>
              <a:r>
                <a:rPr lang="zh-CN" altLang="en-US" sz="1600" b="1" kern="0" dirty="0">
                  <a:solidFill>
                    <a:srgbClr val="002060"/>
                  </a:solidFill>
                  <a:latin typeface="微软雅黑" panose="020B0503020204020204" pitchFamily="34" charset="-122"/>
                  <a:ea typeface="微软雅黑" panose="020B0503020204020204" pitchFamily="34" charset="-122"/>
                </a:rPr>
                <a:t>负责任务调度，算子任务切分之后，通过硬件调度器（</a:t>
              </a:r>
              <a:r>
                <a:rPr lang="en-US" altLang="zh-CN" sz="1600" b="1" kern="0" dirty="0">
                  <a:solidFill>
                    <a:srgbClr val="002060"/>
                  </a:solidFill>
                  <a:latin typeface="微软雅黑" panose="020B0503020204020204" pitchFamily="34" charset="-122"/>
                  <a:ea typeface="微软雅黑" panose="020B0503020204020204" pitchFamily="34" charset="-122"/>
                </a:rPr>
                <a:t>HWTS</a:t>
              </a:r>
              <a:r>
                <a:rPr lang="zh-CN" altLang="en-US" sz="1600" b="1" kern="0" dirty="0">
                  <a:solidFill>
                    <a:srgbClr val="002060"/>
                  </a:solidFill>
                  <a:latin typeface="微软雅黑" panose="020B0503020204020204" pitchFamily="34" charset="-122"/>
                  <a:ea typeface="微软雅黑" panose="020B0503020204020204" pitchFamily="34" charset="-122"/>
                </a:rPr>
                <a:t>），分发给</a:t>
              </a:r>
              <a:r>
                <a:rPr lang="en-US" altLang="zh-CN" sz="1600" b="1" kern="0" dirty="0">
                  <a:solidFill>
                    <a:srgbClr val="002060"/>
                  </a:solidFill>
                  <a:latin typeface="微软雅黑" panose="020B0503020204020204" pitchFamily="34" charset="-122"/>
                  <a:ea typeface="微软雅黑" panose="020B0503020204020204" pitchFamily="34" charset="-122"/>
                </a:rPr>
                <a:t>AI Core</a:t>
              </a:r>
              <a:r>
                <a:rPr lang="zh-CN" altLang="en-US" sz="1600" b="1" kern="0" dirty="0">
                  <a:solidFill>
                    <a:srgbClr val="002060"/>
                  </a:solidFill>
                  <a:latin typeface="微软雅黑" panose="020B0503020204020204" pitchFamily="34" charset="-122"/>
                  <a:ea typeface="微软雅黑" panose="020B0503020204020204" pitchFamily="34" charset="-122"/>
                </a:rPr>
                <a:t>或</a:t>
              </a:r>
              <a:r>
                <a:rPr lang="en-US" altLang="zh-CN" sz="1600" b="1" kern="0" dirty="0">
                  <a:solidFill>
                    <a:srgbClr val="002060"/>
                  </a:solidFill>
                  <a:latin typeface="微软雅黑" panose="020B0503020204020204" pitchFamily="34" charset="-122"/>
                  <a:ea typeface="微软雅黑" panose="020B0503020204020204" pitchFamily="34" charset="-122"/>
                </a:rPr>
                <a:t>AI CPU</a:t>
              </a:r>
              <a:endParaRPr lang="en-US" altLang="zh-CN" sz="1600" b="1" kern="0" dirty="0">
                <a:solidFill>
                  <a:srgbClr val="002060"/>
                </a:solidFill>
                <a:latin typeface="微软雅黑" panose="020B0503020204020204" pitchFamily="34" charset="-122"/>
                <a:ea typeface="微软雅黑" panose="020B0503020204020204" pitchFamily="34" charset="-122"/>
              </a:endParaRPr>
            </a:p>
          </p:txBody>
        </p:sp>
      </p:grpSp>
      <p:sp>
        <p:nvSpPr>
          <p:cNvPr id="30"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0-#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73275" y="219075"/>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6488" name="Rectangle 411"/>
          <p:cNvSpPr>
            <a:spLocks noChangeArrowheads="1"/>
          </p:cNvSpPr>
          <p:nvPr/>
        </p:nvSpPr>
        <p:spPr bwMode="auto">
          <a:xfrm>
            <a:off x="6361669" y="347467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sp>
        <p:nvSpPr>
          <p:cNvPr id="5"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7" name="文本框 6"/>
          <p:cNvSpPr txBox="1"/>
          <p:nvPr/>
        </p:nvSpPr>
        <p:spPr bwMode="auto">
          <a:xfrm>
            <a:off x="335360" y="908720"/>
            <a:ext cx="11747226" cy="5262245"/>
          </a:xfrm>
          <a:prstGeom prst="rect">
            <a:avLst/>
          </a:prstGeom>
          <a:noFill/>
          <a:ln w="38100" cmpd="dbl" algn="ctr">
            <a:noFill/>
            <a:miter lim="800000"/>
          </a:ln>
          <a:effectLst/>
        </p:spPr>
        <p:txBody>
          <a:bodyPr wrap="square">
            <a:spAutoFit/>
          </a:bodyPr>
          <a:lstStyle/>
          <a:p>
            <a:pPr marL="342900" indent="-342900" algn="just">
              <a:buFont typeface="Wingdings" panose="05000000000000000000" pitchFamily="2" charset="2"/>
              <a:buChar char="p"/>
            </a:pPr>
            <a:r>
              <a:rPr lang="zh-CN" altLang="en-US" b="1" i="0" dirty="0">
                <a:solidFill>
                  <a:srgbClr val="002060"/>
                </a:solidFill>
                <a:effectLst/>
                <a:latin typeface="微软雅黑" panose="020B0503020204020204" pitchFamily="34" charset="-122"/>
                <a:ea typeface="微软雅黑" panose="020B0503020204020204" pitchFamily="34" charset="-122"/>
              </a:rPr>
              <a:t>计算</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gn="just"/>
            <a:r>
              <a:rPr lang="en-US" altLang="zh-CN" b="1" i="0" dirty="0">
                <a:solidFill>
                  <a:srgbClr val="FF0000"/>
                </a:solidFill>
                <a:effectLst/>
                <a:latin typeface="微软雅黑" panose="020B0503020204020204" pitchFamily="34" charset="-122"/>
                <a:ea typeface="微软雅黑" panose="020B0503020204020204" pitchFamily="34" charset="-122"/>
              </a:rPr>
              <a:t>AI Core</a:t>
            </a:r>
            <a:r>
              <a:rPr lang="zh-CN" altLang="en-US" b="1" i="0" dirty="0">
                <a:solidFill>
                  <a:srgbClr val="FF0000"/>
                </a:solidFill>
                <a:effectLst/>
                <a:latin typeface="微软雅黑" panose="020B0503020204020204" pitchFamily="34" charset="-122"/>
                <a:ea typeface="微软雅黑" panose="020B0503020204020204" pitchFamily="34" charset="-122"/>
              </a:rPr>
              <a:t>核心</a:t>
            </a:r>
            <a:r>
              <a:rPr lang="zh-CN" altLang="en-US" b="1" i="0" dirty="0">
                <a:solidFill>
                  <a:srgbClr val="002060"/>
                </a:solidFill>
                <a:effectLst/>
                <a:latin typeface="微软雅黑" panose="020B0503020204020204" pitchFamily="34" charset="-122"/>
                <a:ea typeface="微软雅黑" panose="020B0503020204020204" pitchFamily="34" charset="-122"/>
              </a:rPr>
              <a:t>计算模块分为</a:t>
            </a:r>
            <a:r>
              <a:rPr lang="zh-CN" altLang="en-US" b="1" i="0" dirty="0">
                <a:solidFill>
                  <a:srgbClr val="0070C0"/>
                </a:solidFill>
                <a:effectLst/>
                <a:latin typeface="微软雅黑" panose="020B0503020204020204" pitchFamily="34" charset="-122"/>
                <a:ea typeface="微软雅黑" panose="020B0503020204020204" pitchFamily="34" charset="-122"/>
              </a:rPr>
              <a:t>张量、向量和标量</a:t>
            </a:r>
            <a:r>
              <a:rPr lang="zh-CN" altLang="en-US" b="1" i="0" dirty="0">
                <a:solidFill>
                  <a:srgbClr val="002060"/>
                </a:solidFill>
                <a:effectLst/>
                <a:latin typeface="微软雅黑" panose="020B0503020204020204" pitchFamily="34" charset="-122"/>
                <a:ea typeface="微软雅黑" panose="020B0503020204020204" pitchFamily="34" charset="-122"/>
              </a:rPr>
              <a:t>三类计算单元，完成不同类型的数据计算，</a:t>
            </a:r>
            <a:r>
              <a:rPr lang="en-US" altLang="zh-CN" b="1" i="0" dirty="0">
                <a:solidFill>
                  <a:srgbClr val="0070C0"/>
                </a:solidFill>
                <a:effectLst/>
                <a:latin typeface="微软雅黑" panose="020B0503020204020204" pitchFamily="34" charset="-122"/>
                <a:ea typeface="微软雅黑" panose="020B0503020204020204" pitchFamily="34" charset="-122"/>
              </a:rPr>
              <a:t>Cube</a:t>
            </a:r>
            <a:r>
              <a:rPr lang="zh-CN" altLang="en-US" b="1" i="0" dirty="0">
                <a:solidFill>
                  <a:srgbClr val="0070C0"/>
                </a:solidFill>
                <a:effectLst/>
                <a:latin typeface="微软雅黑" panose="020B0503020204020204" pitchFamily="34" charset="-122"/>
                <a:ea typeface="微软雅黑" panose="020B0503020204020204" pitchFamily="34" charset="-122"/>
              </a:rPr>
              <a:t>计算单元</a:t>
            </a:r>
            <a:r>
              <a:rPr lang="zh-CN" altLang="en-US" b="1" i="0" dirty="0">
                <a:solidFill>
                  <a:srgbClr val="002060"/>
                </a:solidFill>
                <a:effectLst/>
                <a:latin typeface="微软雅黑" panose="020B0503020204020204" pitchFamily="34" charset="-122"/>
                <a:ea typeface="微软雅黑" panose="020B0503020204020204" pitchFamily="34" charset="-122"/>
              </a:rPr>
              <a:t>是设计亮点，支持</a:t>
            </a:r>
            <a:r>
              <a:rPr lang="en-US" altLang="zh-CN" b="1" i="0" dirty="0">
                <a:solidFill>
                  <a:srgbClr val="002060"/>
                </a:solidFill>
                <a:effectLst/>
                <a:latin typeface="微软雅黑" panose="020B0503020204020204" pitchFamily="34" charset="-122"/>
                <a:ea typeface="微软雅黑" panose="020B0503020204020204" pitchFamily="34" charset="-122"/>
              </a:rPr>
              <a:t>16*16</a:t>
            </a:r>
            <a:r>
              <a:rPr lang="zh-CN" altLang="en-US" b="1" i="0" dirty="0">
                <a:solidFill>
                  <a:srgbClr val="002060"/>
                </a:solidFill>
                <a:effectLst/>
                <a:latin typeface="微软雅黑" panose="020B0503020204020204" pitchFamily="34" charset="-122"/>
                <a:ea typeface="微软雅黑" panose="020B0503020204020204" pitchFamily="34" charset="-122"/>
              </a:rPr>
              <a:t>运算，每个</a:t>
            </a:r>
            <a:r>
              <a:rPr lang="en-US" altLang="zh-CN" b="1" i="0" dirty="0">
                <a:solidFill>
                  <a:srgbClr val="002060"/>
                </a:solidFill>
                <a:effectLst/>
                <a:latin typeface="微软雅黑" panose="020B0503020204020204" pitchFamily="34" charset="-122"/>
                <a:ea typeface="微软雅黑" panose="020B0503020204020204" pitchFamily="34" charset="-122"/>
              </a:rPr>
              <a:t>cycle</a:t>
            </a:r>
            <a:r>
              <a:rPr lang="zh-CN" altLang="en-US" b="1" i="0" dirty="0">
                <a:solidFill>
                  <a:srgbClr val="002060"/>
                </a:solidFill>
                <a:effectLst/>
                <a:latin typeface="微软雅黑" panose="020B0503020204020204" pitchFamily="34" charset="-122"/>
                <a:ea typeface="微软雅黑" panose="020B0503020204020204" pitchFamily="34" charset="-122"/>
              </a:rPr>
              <a:t>完成</a:t>
            </a:r>
            <a:r>
              <a:rPr lang="en-US" altLang="zh-CN" b="1" i="0" dirty="0">
                <a:solidFill>
                  <a:srgbClr val="002060"/>
                </a:solidFill>
                <a:effectLst/>
                <a:latin typeface="微软雅黑" panose="020B0503020204020204" pitchFamily="34" charset="-122"/>
                <a:ea typeface="微软雅黑" panose="020B0503020204020204" pitchFamily="34" charset="-122"/>
              </a:rPr>
              <a:t>4096</a:t>
            </a:r>
            <a:r>
              <a:rPr lang="zh-CN" altLang="en-US" b="1" i="0" dirty="0">
                <a:solidFill>
                  <a:srgbClr val="002060"/>
                </a:solidFill>
                <a:effectLst/>
                <a:latin typeface="微软雅黑" panose="020B0503020204020204" pitchFamily="34" charset="-122"/>
                <a:ea typeface="微软雅黑" panose="020B0503020204020204" pitchFamily="34" charset="-122"/>
              </a:rPr>
              <a:t>次</a:t>
            </a:r>
            <a:r>
              <a:rPr lang="en-US" altLang="zh-CN" b="1" i="0" dirty="0">
                <a:solidFill>
                  <a:srgbClr val="002060"/>
                </a:solidFill>
                <a:effectLst/>
                <a:latin typeface="微软雅黑" panose="020B0503020204020204" pitchFamily="34" charset="-122"/>
                <a:ea typeface="微软雅黑" panose="020B0503020204020204" pitchFamily="34" charset="-122"/>
              </a:rPr>
              <a:t>MAC</a:t>
            </a:r>
            <a:r>
              <a:rPr lang="zh-CN" altLang="en-US" b="1" i="0" dirty="0">
                <a:solidFill>
                  <a:srgbClr val="002060"/>
                </a:solidFill>
                <a:effectLst/>
                <a:latin typeface="微软雅黑" panose="020B0503020204020204" pitchFamily="34" charset="-122"/>
                <a:ea typeface="微软雅黑" panose="020B0503020204020204" pitchFamily="34" charset="-122"/>
              </a:rPr>
              <a:t>运算</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gn="just"/>
            <a:endParaRPr lang="zh-CN" altLang="en-US" b="1" i="0" dirty="0">
              <a:solidFill>
                <a:srgbClr val="002060"/>
              </a:solidFill>
              <a:effectLst/>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b="1" i="0" dirty="0">
                <a:solidFill>
                  <a:srgbClr val="002060"/>
                </a:solidFill>
                <a:effectLst/>
                <a:latin typeface="微软雅黑" panose="020B0503020204020204" pitchFamily="34" charset="-122"/>
                <a:ea typeface="微软雅黑" panose="020B0503020204020204" pitchFamily="34" charset="-122"/>
              </a:rPr>
              <a:t>存储</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gn="just"/>
            <a:r>
              <a:rPr lang="zh-CN" altLang="en-US" b="1" i="0" dirty="0">
                <a:solidFill>
                  <a:srgbClr val="002060"/>
                </a:solidFill>
                <a:effectLst/>
                <a:latin typeface="微软雅黑" panose="020B0503020204020204" pitchFamily="34" charset="-122"/>
                <a:ea typeface="微软雅黑" panose="020B0503020204020204" pitchFamily="34" charset="-122"/>
              </a:rPr>
              <a:t>按读写速度分为</a:t>
            </a:r>
            <a:r>
              <a:rPr lang="en-US" altLang="zh-CN" b="1" i="0" dirty="0">
                <a:solidFill>
                  <a:srgbClr val="0070C0"/>
                </a:solidFill>
                <a:effectLst/>
                <a:latin typeface="微软雅黑" panose="020B0503020204020204" pitchFamily="34" charset="-122"/>
                <a:ea typeface="微软雅黑" panose="020B0503020204020204" pitchFamily="34" charset="-122"/>
              </a:rPr>
              <a:t>GPR/SPR(</a:t>
            </a:r>
            <a:r>
              <a:rPr lang="zh-CN" altLang="en-US" b="1" i="0" dirty="0">
                <a:solidFill>
                  <a:srgbClr val="0070C0"/>
                </a:solidFill>
                <a:effectLst/>
                <a:latin typeface="微软雅黑" panose="020B0503020204020204" pitchFamily="34" charset="-122"/>
                <a:ea typeface="微软雅黑" panose="020B0503020204020204" pitchFamily="34" charset="-122"/>
              </a:rPr>
              <a:t>通用、特殊功能寄存器</a:t>
            </a:r>
            <a:r>
              <a:rPr lang="en-US" altLang="zh-CN" b="1" i="0" dirty="0">
                <a:solidFill>
                  <a:srgbClr val="0070C0"/>
                </a:solidFill>
                <a:effectLst/>
                <a:latin typeface="微软雅黑" panose="020B0503020204020204" pitchFamily="34" charset="-122"/>
                <a:ea typeface="微软雅黑" panose="020B0503020204020204" pitchFamily="34" charset="-122"/>
              </a:rPr>
              <a:t>)</a:t>
            </a:r>
            <a:r>
              <a:rPr lang="zh-CN" altLang="en-US" b="1" i="0" dirty="0">
                <a:solidFill>
                  <a:srgbClr val="002060"/>
                </a:solidFill>
                <a:effectLst/>
                <a:latin typeface="微软雅黑" panose="020B0503020204020204" pitchFamily="34" charset="-122"/>
                <a:ea typeface="微软雅黑" panose="020B0503020204020204" pitchFamily="34" charset="-122"/>
              </a:rPr>
              <a:t>，</a:t>
            </a:r>
            <a:r>
              <a:rPr lang="en-US" altLang="zh-CN" b="1" i="0" dirty="0">
                <a:solidFill>
                  <a:srgbClr val="002060"/>
                </a:solidFill>
                <a:effectLst/>
                <a:latin typeface="微软雅黑" panose="020B0503020204020204" pitchFamily="34" charset="-122"/>
                <a:ea typeface="微软雅黑" panose="020B0503020204020204" pitchFamily="34" charset="-122"/>
              </a:rPr>
              <a:t>L0 buffer</a:t>
            </a:r>
            <a:r>
              <a:rPr lang="zh-CN" altLang="en-US" b="1" i="0" dirty="0">
                <a:solidFill>
                  <a:srgbClr val="002060"/>
                </a:solidFill>
                <a:effectLst/>
                <a:latin typeface="微软雅黑" panose="020B0503020204020204" pitchFamily="34" charset="-122"/>
                <a:ea typeface="微软雅黑" panose="020B0503020204020204" pitchFamily="34" charset="-122"/>
              </a:rPr>
              <a:t>，</a:t>
            </a:r>
            <a:r>
              <a:rPr lang="en-US" altLang="zh-CN" b="1" i="0" dirty="0">
                <a:solidFill>
                  <a:srgbClr val="002060"/>
                </a:solidFill>
                <a:effectLst/>
                <a:latin typeface="微软雅黑" panose="020B0503020204020204" pitchFamily="34" charset="-122"/>
                <a:ea typeface="微软雅黑" panose="020B0503020204020204" pitchFamily="34" charset="-122"/>
              </a:rPr>
              <a:t>L1 buffer</a:t>
            </a:r>
            <a:r>
              <a:rPr lang="zh-CN" altLang="en-US" b="1" i="0" dirty="0">
                <a:solidFill>
                  <a:srgbClr val="002060"/>
                </a:solidFill>
                <a:effectLst/>
                <a:latin typeface="微软雅黑" panose="020B0503020204020204" pitchFamily="34" charset="-122"/>
                <a:ea typeface="微软雅黑" panose="020B0503020204020204" pitchFamily="34" charset="-122"/>
              </a:rPr>
              <a:t>、</a:t>
            </a:r>
            <a:r>
              <a:rPr lang="en-US" altLang="zh-CN" b="1" i="0" dirty="0">
                <a:solidFill>
                  <a:srgbClr val="0070C0"/>
                </a:solidFill>
                <a:effectLst/>
                <a:latin typeface="微软雅黑" panose="020B0503020204020204" pitchFamily="34" charset="-122"/>
                <a:ea typeface="微软雅黑" panose="020B0503020204020204" pitchFamily="34" charset="-122"/>
              </a:rPr>
              <a:t>Unified buffer</a:t>
            </a:r>
            <a:r>
              <a:rPr lang="zh-CN" altLang="en-US" b="1" i="0" dirty="0">
                <a:solidFill>
                  <a:srgbClr val="002060"/>
                </a:solidFill>
                <a:effectLst/>
                <a:latin typeface="微软雅黑" panose="020B0503020204020204" pitchFamily="34" charset="-122"/>
                <a:ea typeface="微软雅黑" panose="020B0503020204020204" pitchFamily="34" charset="-122"/>
              </a:rPr>
              <a:t>以及</a:t>
            </a:r>
            <a:r>
              <a:rPr lang="en-US" altLang="zh-CN" b="1" i="0" dirty="0">
                <a:solidFill>
                  <a:srgbClr val="002060"/>
                </a:solidFill>
                <a:effectLst/>
                <a:latin typeface="微软雅黑" panose="020B0503020204020204" pitchFamily="34" charset="-122"/>
                <a:ea typeface="微软雅黑" panose="020B0503020204020204" pitchFamily="34" charset="-122"/>
              </a:rPr>
              <a:t>L2 buffer/HBM/DDR</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algn="just"/>
            <a:r>
              <a:rPr lang="en-US" altLang="zh-CN" b="1" i="0" dirty="0">
                <a:solidFill>
                  <a:srgbClr val="0070C0"/>
                </a:solidFill>
                <a:effectLst/>
                <a:latin typeface="微软雅黑" panose="020B0503020204020204" pitchFamily="34" charset="-122"/>
                <a:ea typeface="微软雅黑" panose="020B0503020204020204" pitchFamily="34" charset="-122"/>
              </a:rPr>
              <a:t>MTE </a:t>
            </a:r>
            <a:r>
              <a:rPr lang="zh-CN" altLang="en-US" b="1" i="0" dirty="0">
                <a:solidFill>
                  <a:srgbClr val="0070C0"/>
                </a:solidFill>
                <a:effectLst/>
                <a:latin typeface="微软雅黑" panose="020B0503020204020204" pitchFamily="34" charset="-122"/>
                <a:ea typeface="微软雅黑" panose="020B0503020204020204" pitchFamily="34" charset="-122"/>
              </a:rPr>
              <a:t>（</a:t>
            </a:r>
            <a:r>
              <a:rPr lang="en-US" altLang="zh-CN" b="1" i="0" dirty="0">
                <a:solidFill>
                  <a:srgbClr val="0070C0"/>
                </a:solidFill>
                <a:effectLst/>
                <a:latin typeface="微软雅黑" panose="020B0503020204020204" pitchFamily="34" charset="-122"/>
                <a:ea typeface="微软雅黑" panose="020B0503020204020204" pitchFamily="34" charset="-122"/>
              </a:rPr>
              <a:t>Memory Transform Engine</a:t>
            </a:r>
            <a:r>
              <a:rPr lang="zh-CN" altLang="en-US" b="1" i="0" dirty="0">
                <a:solidFill>
                  <a:srgbClr val="0070C0"/>
                </a:solidFill>
                <a:effectLst/>
                <a:latin typeface="微软雅黑" panose="020B0503020204020204" pitchFamily="34" charset="-122"/>
                <a:ea typeface="微软雅黑" panose="020B0503020204020204" pitchFamily="34" charset="-122"/>
              </a:rPr>
              <a:t>）</a:t>
            </a:r>
            <a:r>
              <a:rPr lang="zh-CN" altLang="en-US" b="1" i="0" dirty="0">
                <a:solidFill>
                  <a:srgbClr val="002060"/>
                </a:solidFill>
                <a:effectLst/>
                <a:latin typeface="微软雅黑" panose="020B0503020204020204" pitchFamily="34" charset="-122"/>
                <a:ea typeface="微软雅黑" panose="020B0503020204020204" pitchFamily="34" charset="-122"/>
              </a:rPr>
              <a:t>是内存传输引擎，主要完成</a:t>
            </a:r>
            <a:r>
              <a:rPr lang="en-US" altLang="zh-CN" b="1" i="0" dirty="0">
                <a:solidFill>
                  <a:srgbClr val="002060"/>
                </a:solidFill>
                <a:effectLst/>
                <a:latin typeface="微软雅黑" panose="020B0503020204020204" pitchFamily="34" charset="-122"/>
                <a:ea typeface="微软雅黑" panose="020B0503020204020204" pitchFamily="34" charset="-122"/>
              </a:rPr>
              <a:t>AI Core</a:t>
            </a:r>
            <a:r>
              <a:rPr lang="zh-CN" altLang="en-US" b="1" i="0" dirty="0">
                <a:solidFill>
                  <a:srgbClr val="002060"/>
                </a:solidFill>
                <a:effectLst/>
                <a:latin typeface="微软雅黑" panose="020B0503020204020204" pitchFamily="34" charset="-122"/>
                <a:ea typeface="微软雅黑" panose="020B0503020204020204" pitchFamily="34" charset="-122"/>
              </a:rPr>
              <a:t>内部数据在不同</a:t>
            </a:r>
            <a:r>
              <a:rPr lang="en-US" altLang="zh-CN" b="1" i="0" dirty="0">
                <a:solidFill>
                  <a:srgbClr val="002060"/>
                </a:solidFill>
                <a:effectLst/>
                <a:latin typeface="微软雅黑" panose="020B0503020204020204" pitchFamily="34" charset="-122"/>
                <a:ea typeface="微软雅黑" panose="020B0503020204020204" pitchFamily="34" charset="-122"/>
              </a:rPr>
              <a:t>Buffer</a:t>
            </a:r>
            <a:r>
              <a:rPr lang="zh-CN" altLang="en-US" b="1" i="0" dirty="0">
                <a:solidFill>
                  <a:srgbClr val="002060"/>
                </a:solidFill>
                <a:effectLst/>
                <a:latin typeface="微软雅黑" panose="020B0503020204020204" pitchFamily="34" charset="-122"/>
                <a:ea typeface="微软雅黑" panose="020B0503020204020204" pitchFamily="34" charset="-122"/>
              </a:rPr>
              <a:t>之间的读写管理及一些格式转换的操作</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algn="just"/>
            <a:endParaRPr lang="zh-CN" altLang="en-US" b="1" i="0" dirty="0">
              <a:solidFill>
                <a:srgbClr val="002060"/>
              </a:solidFill>
              <a:effectLst/>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b="1" i="0" dirty="0">
                <a:solidFill>
                  <a:srgbClr val="002060"/>
                </a:solidFill>
                <a:effectLst/>
                <a:latin typeface="微软雅黑" panose="020B0503020204020204" pitchFamily="34" charset="-122"/>
                <a:ea typeface="微软雅黑" panose="020B0503020204020204" pitchFamily="34" charset="-122"/>
              </a:rPr>
              <a:t>控制</a:t>
            </a:r>
            <a:endParaRPr lang="zh-CN" altLang="en-US" b="1" i="0" dirty="0">
              <a:solidFill>
                <a:srgbClr val="002060"/>
              </a:solidFill>
              <a:effectLst/>
              <a:latin typeface="微软雅黑" panose="020B0503020204020204" pitchFamily="34" charset="-122"/>
              <a:ea typeface="微软雅黑" panose="020B0503020204020204" pitchFamily="34" charset="-122"/>
            </a:endParaRPr>
          </a:p>
          <a:p>
            <a:pPr algn="just"/>
            <a:r>
              <a:rPr lang="zh-CN" altLang="en-US" b="1" i="0" dirty="0">
                <a:solidFill>
                  <a:srgbClr val="002060"/>
                </a:solidFill>
                <a:effectLst/>
                <a:latin typeface="微软雅黑" panose="020B0503020204020204" pitchFamily="34" charset="-122"/>
                <a:ea typeface="微软雅黑" panose="020B0503020204020204" pitchFamily="34" charset="-122"/>
              </a:rPr>
              <a:t>负责协调</a:t>
            </a:r>
            <a:r>
              <a:rPr lang="en-US" altLang="zh-CN" b="1" i="0" dirty="0">
                <a:solidFill>
                  <a:srgbClr val="002060"/>
                </a:solidFill>
                <a:effectLst/>
                <a:latin typeface="微软雅黑" panose="020B0503020204020204" pitchFamily="34" charset="-122"/>
                <a:ea typeface="微软雅黑" panose="020B0503020204020204" pitchFamily="34" charset="-122"/>
              </a:rPr>
              <a:t>AI Core</a:t>
            </a:r>
            <a:r>
              <a:rPr lang="zh-CN" altLang="en-US" b="1" i="0" dirty="0">
                <a:solidFill>
                  <a:srgbClr val="002060"/>
                </a:solidFill>
                <a:effectLst/>
                <a:latin typeface="微软雅黑" panose="020B0503020204020204" pitchFamily="34" charset="-122"/>
                <a:ea typeface="微软雅黑" panose="020B0503020204020204" pitchFamily="34" charset="-122"/>
              </a:rPr>
              <a:t>的</a:t>
            </a:r>
            <a:r>
              <a:rPr lang="zh-CN" altLang="en-US" b="1" i="0" dirty="0">
                <a:solidFill>
                  <a:srgbClr val="FF0000"/>
                </a:solidFill>
                <a:effectLst/>
                <a:latin typeface="微软雅黑" panose="020B0503020204020204" pitchFamily="34" charset="-122"/>
                <a:ea typeface="微软雅黑" panose="020B0503020204020204" pitchFamily="34" charset="-122"/>
              </a:rPr>
              <a:t>整体控制流</a:t>
            </a:r>
            <a:r>
              <a:rPr lang="zh-CN" altLang="en-US" b="1" i="0" dirty="0">
                <a:solidFill>
                  <a:srgbClr val="002060"/>
                </a:solidFill>
                <a:effectLst/>
                <a:latin typeface="微软雅黑" panose="020B0503020204020204" pitchFamily="34" charset="-122"/>
                <a:ea typeface="微软雅黑" panose="020B0503020204020204" pitchFamily="34" charset="-122"/>
              </a:rPr>
              <a:t>，</a:t>
            </a:r>
            <a:r>
              <a:rPr lang="zh-CN" altLang="en-US" b="1" i="0" dirty="0">
                <a:solidFill>
                  <a:srgbClr val="FF0000"/>
                </a:solidFill>
                <a:effectLst/>
                <a:latin typeface="微软雅黑" panose="020B0503020204020204" pitchFamily="34" charset="-122"/>
                <a:ea typeface="微软雅黑" panose="020B0503020204020204" pitchFamily="34" charset="-122"/>
              </a:rPr>
              <a:t>参数配置</a:t>
            </a:r>
            <a:r>
              <a:rPr lang="zh-CN" altLang="en-US" b="1" i="0" dirty="0">
                <a:solidFill>
                  <a:srgbClr val="002060"/>
                </a:solidFill>
                <a:effectLst/>
                <a:latin typeface="微软雅黑" panose="020B0503020204020204" pitchFamily="34" charset="-122"/>
                <a:ea typeface="微软雅黑" panose="020B0503020204020204" pitchFamily="34" charset="-122"/>
              </a:rPr>
              <a:t>和</a:t>
            </a:r>
            <a:r>
              <a:rPr lang="zh-CN" altLang="en-US" b="1" i="0" dirty="0">
                <a:solidFill>
                  <a:srgbClr val="FF0000"/>
                </a:solidFill>
                <a:effectLst/>
                <a:latin typeface="微软雅黑" panose="020B0503020204020204" pitchFamily="34" charset="-122"/>
                <a:ea typeface="微软雅黑" panose="020B0503020204020204" pitchFamily="34" charset="-122"/>
              </a:rPr>
              <a:t>功耗控制</a:t>
            </a:r>
            <a:r>
              <a:rPr lang="zh-CN" altLang="en-US" b="1" i="0" dirty="0">
                <a:solidFill>
                  <a:srgbClr val="002060"/>
                </a:solidFill>
                <a:effectLst/>
                <a:latin typeface="微软雅黑" panose="020B0503020204020204" pitchFamily="34" charset="-122"/>
                <a:ea typeface="微软雅黑" panose="020B0503020204020204" pitchFamily="34" charset="-122"/>
              </a:rPr>
              <a:t>等。其中</a:t>
            </a:r>
            <a:r>
              <a:rPr lang="zh-CN" altLang="en-US" b="1" i="0" dirty="0">
                <a:solidFill>
                  <a:srgbClr val="0070C0"/>
                </a:solidFill>
                <a:effectLst/>
                <a:latin typeface="微软雅黑" panose="020B0503020204020204" pitchFamily="34" charset="-122"/>
                <a:ea typeface="微软雅黑" panose="020B0503020204020204" pitchFamily="34" charset="-122"/>
              </a:rPr>
              <a:t>标量指令处理队列</a:t>
            </a:r>
            <a:r>
              <a:rPr lang="zh-CN" altLang="en-US" b="1" i="0" dirty="0">
                <a:solidFill>
                  <a:srgbClr val="002060"/>
                </a:solidFill>
                <a:effectLst/>
                <a:latin typeface="微软雅黑" panose="020B0503020204020204" pitchFamily="34" charset="-122"/>
                <a:ea typeface="微软雅黑" panose="020B0503020204020204" pitchFamily="34" charset="-122"/>
              </a:rPr>
              <a:t>主要实现</a:t>
            </a:r>
            <a:r>
              <a:rPr lang="zh-CN" altLang="en-US" b="1" i="0" dirty="0">
                <a:solidFill>
                  <a:srgbClr val="FF0000"/>
                </a:solidFill>
                <a:effectLst/>
                <a:latin typeface="微软雅黑" panose="020B0503020204020204" pitchFamily="34" charset="-122"/>
                <a:ea typeface="微软雅黑" panose="020B0503020204020204" pitchFamily="34" charset="-122"/>
              </a:rPr>
              <a:t>控制指令的译码</a:t>
            </a:r>
            <a:r>
              <a:rPr lang="zh-CN" altLang="en-US" b="1" i="0" dirty="0">
                <a:solidFill>
                  <a:srgbClr val="002060"/>
                </a:solidFill>
                <a:effectLst/>
                <a:latin typeface="微软雅黑" panose="020B0503020204020204" pitchFamily="34" charset="-122"/>
                <a:ea typeface="微软雅黑" panose="020B0503020204020204" pitchFamily="34" charset="-122"/>
              </a:rPr>
              <a:t>，当指令译码完成之后，指令发射模块根据指令的类型，会分发到相应的运算队列去执行计算（</a:t>
            </a:r>
            <a:r>
              <a:rPr lang="zh-CN" altLang="en-US" b="1" i="0" dirty="0">
                <a:solidFill>
                  <a:srgbClr val="0070C0"/>
                </a:solidFill>
                <a:effectLst/>
                <a:latin typeface="微软雅黑" panose="020B0503020204020204" pitchFamily="34" charset="-122"/>
                <a:ea typeface="微软雅黑" panose="020B0503020204020204" pitchFamily="34" charset="-122"/>
              </a:rPr>
              <a:t>矩阵运算队列、向量运算队列</a:t>
            </a:r>
            <a:r>
              <a:rPr lang="zh-CN" altLang="en-US" b="1" i="0" dirty="0">
                <a:solidFill>
                  <a:srgbClr val="002060"/>
                </a:solidFill>
                <a:effectLst/>
                <a:latin typeface="微软雅黑" panose="020B0503020204020204" pitchFamily="34" charset="-122"/>
                <a:ea typeface="微软雅黑" panose="020B0503020204020204" pitchFamily="34" charset="-122"/>
              </a:rPr>
              <a:t>和</a:t>
            </a:r>
            <a:r>
              <a:rPr lang="zh-CN" altLang="en-US" b="1" i="0" dirty="0">
                <a:solidFill>
                  <a:srgbClr val="0070C0"/>
                </a:solidFill>
                <a:effectLst/>
                <a:latin typeface="微软雅黑" panose="020B0503020204020204" pitchFamily="34" charset="-122"/>
                <a:ea typeface="微软雅黑" panose="020B0503020204020204" pitchFamily="34" charset="-122"/>
              </a:rPr>
              <a:t>存储转换队列</a:t>
            </a:r>
            <a:r>
              <a:rPr lang="zh-CN" altLang="en-US" b="1" i="0" dirty="0">
                <a:solidFill>
                  <a:srgbClr val="002060"/>
                </a:solidFill>
                <a:effectLst/>
                <a:latin typeface="微软雅黑" panose="020B0503020204020204" pitchFamily="34" charset="-122"/>
                <a:ea typeface="微软雅黑" panose="020B0503020204020204" pitchFamily="34" charset="-122"/>
              </a:rPr>
              <a:t>）</a:t>
            </a:r>
            <a:endParaRPr lang="zh-CN" altLang="en-US" b="1" i="0" dirty="0">
              <a:solidFill>
                <a:srgbClr val="00206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圆角矩形 98"/>
          <p:cNvSpPr/>
          <p:nvPr/>
        </p:nvSpPr>
        <p:spPr>
          <a:xfrm>
            <a:off x="6637566" y="4047441"/>
            <a:ext cx="4643010" cy="2365152"/>
          </a:xfrm>
          <a:prstGeom prst="roundRect">
            <a:avLst>
              <a:gd name="adj" fmla="val 3850"/>
            </a:avLst>
          </a:prstGeom>
          <a:gradFill rotWithShape="1">
            <a:gsLst>
              <a:gs pos="0">
                <a:schemeClr val="bg2"/>
              </a:gs>
              <a:gs pos="50000">
                <a:srgbClr val="FFFFFF"/>
              </a:gs>
              <a:gs pos="100000">
                <a:schemeClr val="bg2"/>
              </a:gs>
            </a:gsLst>
            <a:lin ang="5400000" scaled="1"/>
          </a:gradFill>
          <a:ln w="28575" algn="ctr">
            <a:noFill/>
            <a:miter lim="800000"/>
          </a:ln>
          <a:effectLst>
            <a:outerShdw blurRad="50800" dist="38100" dir="2700000" algn="tl" rotWithShape="0">
              <a:prstClr val="black">
                <a:alpha val="40000"/>
              </a:prstClr>
            </a:outerShdw>
          </a:effectLst>
        </p:spPr>
        <p:txBody>
          <a:bodyPr wrap="none" lIns="118918" tIns="59462" rIns="118918" bIns="59462" anchor="ctr"/>
          <a:lstStyle/>
          <a:p>
            <a:pPr defTabSz="1189355"/>
            <a:endParaRPr lang="en-US" altLang="zh-CN" sz="1600" b="1" kern="0" dirty="0">
              <a:solidFill>
                <a:srgbClr val="C00000"/>
              </a:solidFill>
            </a:endParaRPr>
          </a:p>
          <a:p>
            <a:pPr defTabSz="1189355"/>
            <a:endParaRPr lang="en-US" altLang="zh-CN" sz="1600" b="1" kern="0" dirty="0">
              <a:solidFill>
                <a:srgbClr val="C00000"/>
              </a:solidFill>
            </a:endParaRPr>
          </a:p>
        </p:txBody>
      </p:sp>
      <p:sp>
        <p:nvSpPr>
          <p:cNvPr id="98" name="圆角矩形 97"/>
          <p:cNvSpPr/>
          <p:nvPr/>
        </p:nvSpPr>
        <p:spPr>
          <a:xfrm>
            <a:off x="1086784" y="4055410"/>
            <a:ext cx="4719935" cy="2365152"/>
          </a:xfrm>
          <a:prstGeom prst="roundRect">
            <a:avLst>
              <a:gd name="adj" fmla="val 3850"/>
            </a:avLst>
          </a:prstGeom>
          <a:gradFill rotWithShape="1">
            <a:gsLst>
              <a:gs pos="0">
                <a:schemeClr val="bg2"/>
              </a:gs>
              <a:gs pos="50000">
                <a:srgbClr val="FFFFFF"/>
              </a:gs>
              <a:gs pos="100000">
                <a:schemeClr val="bg2"/>
              </a:gs>
            </a:gsLst>
            <a:lin ang="5400000" scaled="1"/>
          </a:gradFill>
          <a:ln w="28575" algn="ctr">
            <a:noFill/>
            <a:miter lim="800000"/>
          </a:ln>
          <a:effectLst>
            <a:outerShdw blurRad="50800" dist="38100" dir="2700000" algn="tl" rotWithShape="0">
              <a:prstClr val="black">
                <a:alpha val="40000"/>
              </a:prstClr>
            </a:outerShdw>
          </a:effectLst>
        </p:spPr>
        <p:txBody>
          <a:bodyPr wrap="none" lIns="118918" tIns="59462" rIns="118918" bIns="59462" anchor="ctr"/>
          <a:lstStyle/>
          <a:p>
            <a:pPr defTabSz="1189355"/>
            <a:endParaRPr lang="en-US" altLang="zh-CN" sz="1600" b="1" kern="0" dirty="0">
              <a:solidFill>
                <a:srgbClr val="C00000"/>
              </a:solidFill>
            </a:endParaRPr>
          </a:p>
          <a:p>
            <a:pPr defTabSz="1189355"/>
            <a:endParaRPr lang="en-US" altLang="zh-CN" sz="1600" b="1" kern="0" dirty="0">
              <a:solidFill>
                <a:srgbClr val="C00000"/>
              </a:solidFill>
            </a:endParaRPr>
          </a:p>
        </p:txBody>
      </p:sp>
      <p:sp>
        <p:nvSpPr>
          <p:cNvPr id="13" name="矩形 12"/>
          <p:cNvSpPr/>
          <p:nvPr/>
        </p:nvSpPr>
        <p:spPr>
          <a:xfrm>
            <a:off x="6785015" y="4309109"/>
            <a:ext cx="4370587" cy="1857753"/>
          </a:xfrm>
          <a:prstGeom prst="rect">
            <a:avLst/>
          </a:prstGeom>
          <a:noFill/>
        </p:spPr>
        <p:txBody>
          <a:bodyPr wrap="square">
            <a:noAutofit/>
          </a:bodyPr>
          <a:lstStyle/>
          <a:p>
            <a:pPr lvl="0">
              <a:lnSpc>
                <a:spcPct val="130000"/>
              </a:lnSpc>
            </a:pPr>
            <a:r>
              <a:rPr lang="en-US" altLang="zh-CN" sz="1800" b="1" dirty="0">
                <a:solidFill>
                  <a:srgbClr val="002060"/>
                </a:solidFill>
                <a:latin typeface="微软雅黑" panose="020B0503020204020204" pitchFamily="34" charset="-122"/>
                <a:ea typeface="微软雅黑" panose="020B0503020204020204" pitchFamily="34" charset="-122"/>
              </a:rPr>
              <a:t>3D Cube:16^3</a:t>
            </a:r>
            <a:r>
              <a:rPr lang="zh-CN" altLang="en-US" sz="1800" b="1" dirty="0">
                <a:solidFill>
                  <a:srgbClr val="002060"/>
                </a:solidFill>
                <a:latin typeface="微软雅黑" panose="020B0503020204020204" pitchFamily="34" charset="-122"/>
                <a:ea typeface="微软雅黑" panose="020B0503020204020204" pitchFamily="34" charset="-122"/>
              </a:rPr>
              <a:t>三维弹性立方体</a:t>
            </a:r>
            <a:endParaRPr lang="en-US" altLang="zh-CN" sz="1800" b="1" dirty="0">
              <a:solidFill>
                <a:srgbClr val="002060"/>
              </a:solidFill>
              <a:latin typeface="微软雅黑" panose="020B0503020204020204" pitchFamily="34" charset="-122"/>
              <a:ea typeface="微软雅黑" panose="020B0503020204020204" pitchFamily="34" charset="-122"/>
            </a:endParaRPr>
          </a:p>
          <a:p>
            <a:pPr marL="381000" indent="-381000">
              <a:lnSpc>
                <a:spcPct val="130000"/>
              </a:lnSpc>
              <a:buFont typeface="Wingdings" panose="05000000000000000000" pitchFamily="2" charset="2"/>
              <a:buChar char="u"/>
            </a:pPr>
            <a:r>
              <a:rPr lang="zh-CN" altLang="en-US" sz="1800" b="1" dirty="0">
                <a:solidFill>
                  <a:srgbClr val="002060"/>
                </a:solidFill>
                <a:latin typeface="微软雅黑" panose="020B0503020204020204" pitchFamily="34" charset="-122"/>
                <a:ea typeface="微软雅黑" panose="020B0503020204020204" pitchFamily="34" charset="-122"/>
              </a:rPr>
              <a:t>高算力：可用一条指令完成</a:t>
            </a:r>
            <a:r>
              <a:rPr lang="en-US" altLang="zh-CN" sz="1800" b="1" dirty="0">
                <a:solidFill>
                  <a:srgbClr val="002060"/>
                </a:solidFill>
                <a:latin typeface="微软雅黑" panose="020B0503020204020204" pitchFamily="34" charset="-122"/>
                <a:ea typeface="微软雅黑" panose="020B0503020204020204" pitchFamily="34" charset="-122"/>
              </a:rPr>
              <a:t>4096</a:t>
            </a:r>
            <a:r>
              <a:rPr lang="zh-CN" altLang="en-US" sz="1800" b="1" dirty="0">
                <a:solidFill>
                  <a:srgbClr val="002060"/>
                </a:solidFill>
                <a:latin typeface="微软雅黑" panose="020B0503020204020204" pitchFamily="34" charset="-122"/>
                <a:ea typeface="微软雅黑" panose="020B0503020204020204" pitchFamily="34" charset="-122"/>
              </a:rPr>
              <a:t>个</a:t>
            </a:r>
            <a:r>
              <a:rPr lang="en-US" altLang="zh-CN" sz="1800" b="1" dirty="0">
                <a:solidFill>
                  <a:srgbClr val="002060"/>
                </a:solidFill>
                <a:latin typeface="微软雅黑" panose="020B0503020204020204" pitchFamily="34" charset="-122"/>
                <a:ea typeface="微软雅黑" panose="020B0503020204020204" pitchFamily="34" charset="-122"/>
              </a:rPr>
              <a:t>FP16 MAC </a:t>
            </a:r>
            <a:r>
              <a:rPr lang="zh-CN" altLang="en-US" sz="1800" b="1" dirty="0">
                <a:solidFill>
                  <a:srgbClr val="002060"/>
                </a:solidFill>
                <a:latin typeface="微软雅黑" panose="020B0503020204020204" pitchFamily="34" charset="-122"/>
                <a:ea typeface="微软雅黑" panose="020B0503020204020204" pitchFamily="34" charset="-122"/>
              </a:rPr>
              <a:t>运算</a:t>
            </a:r>
            <a:endParaRPr lang="zh-CN" altLang="en-US" sz="1800" b="1" dirty="0">
              <a:solidFill>
                <a:srgbClr val="002060"/>
              </a:solidFill>
              <a:latin typeface="微软雅黑" panose="020B0503020204020204" pitchFamily="34" charset="-122"/>
              <a:ea typeface="微软雅黑" panose="020B0503020204020204" pitchFamily="34" charset="-122"/>
            </a:endParaRPr>
          </a:p>
          <a:p>
            <a:pPr marL="381000" indent="-381000">
              <a:lnSpc>
                <a:spcPct val="130000"/>
              </a:lnSpc>
              <a:buFont typeface="Wingdings" panose="05000000000000000000" pitchFamily="2" charset="2"/>
              <a:buChar char="u"/>
            </a:pPr>
            <a:r>
              <a:rPr lang="zh-CN" altLang="en-US" sz="1800" b="1" dirty="0">
                <a:solidFill>
                  <a:srgbClr val="002060"/>
                </a:solidFill>
                <a:latin typeface="微软雅黑" panose="020B0503020204020204" pitchFamily="34" charset="-122"/>
                <a:ea typeface="微软雅黑" panose="020B0503020204020204" pitchFamily="34" charset="-122"/>
              </a:rPr>
              <a:t>高效：支持几十毫瓦</a:t>
            </a:r>
            <a:r>
              <a:rPr lang="en-US" altLang="zh-CN" sz="1800" b="1" dirty="0">
                <a:solidFill>
                  <a:srgbClr val="002060"/>
                </a:solidFill>
                <a:latin typeface="微软雅黑" panose="020B0503020204020204" pitchFamily="34" charset="-122"/>
                <a:ea typeface="微软雅黑" panose="020B0503020204020204" pitchFamily="34" charset="-122"/>
              </a:rPr>
              <a:t>IP</a:t>
            </a:r>
            <a:r>
              <a:rPr lang="zh-CN" altLang="en-US" sz="1800" b="1" dirty="0">
                <a:solidFill>
                  <a:srgbClr val="002060"/>
                </a:solidFill>
                <a:latin typeface="微软雅黑" panose="020B0503020204020204" pitchFamily="34" charset="-122"/>
                <a:ea typeface="微软雅黑" panose="020B0503020204020204" pitchFamily="34" charset="-122"/>
              </a:rPr>
              <a:t>到几百瓦芯片，适应端、边和云的平滑架构扩展</a:t>
            </a:r>
            <a:endParaRPr lang="zh-CN" altLang="en-US" sz="1800" b="1" dirty="0">
              <a:solidFill>
                <a:srgbClr val="002060"/>
              </a:solidFill>
              <a:latin typeface="微软雅黑" panose="020B0503020204020204" pitchFamily="34" charset="-122"/>
              <a:ea typeface="微软雅黑" panose="020B0503020204020204" pitchFamily="34" charset="-122"/>
            </a:endParaRPr>
          </a:p>
        </p:txBody>
      </p:sp>
      <p:sp>
        <p:nvSpPr>
          <p:cNvPr id="56" name="圆角矩形 3203"/>
          <p:cNvSpPr/>
          <p:nvPr/>
        </p:nvSpPr>
        <p:spPr bwMode="auto">
          <a:xfrm>
            <a:off x="2105691" y="4151650"/>
            <a:ext cx="1345927" cy="839492"/>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57" name="圆角矩形 3204"/>
          <p:cNvSpPr/>
          <p:nvPr/>
        </p:nvSpPr>
        <p:spPr bwMode="auto">
          <a:xfrm>
            <a:off x="2065080" y="4204245"/>
            <a:ext cx="1345927" cy="84349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58" name="圆角矩形 1075"/>
          <p:cNvSpPr/>
          <p:nvPr/>
        </p:nvSpPr>
        <p:spPr>
          <a:xfrm>
            <a:off x="1839464" y="5912510"/>
            <a:ext cx="744419" cy="460911"/>
          </a:xfrm>
          <a:prstGeom prst="roundRect">
            <a:avLst>
              <a:gd name="adj" fmla="val 0"/>
            </a:avLst>
          </a:prstGeom>
          <a:solidFill>
            <a:srgbClr val="002060"/>
          </a:solidFill>
          <a:ln w="12700" cap="flat" cmpd="sng" algn="ctr">
            <a:noFill/>
            <a:prstDash val="solid"/>
            <a:miter lim="800000"/>
          </a:ln>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1000" dirty="0">
                <a:solidFill>
                  <a:prstClr val="white"/>
                </a:solidFill>
                <a:cs typeface="Arial" panose="020B0604020202020204" pitchFamily="34" charset="0"/>
              </a:rPr>
              <a:t>Video / Image Codec</a:t>
            </a:r>
            <a:endParaRPr lang="zh-CN" altLang="en-US" sz="1000" dirty="0">
              <a:solidFill>
                <a:prstClr val="white"/>
              </a:solidFill>
              <a:cs typeface="Arial" panose="020B0604020202020204" pitchFamily="34" charset="0"/>
            </a:endParaRPr>
          </a:p>
        </p:txBody>
      </p:sp>
      <p:sp>
        <p:nvSpPr>
          <p:cNvPr id="59" name="圆角矩形 1076"/>
          <p:cNvSpPr/>
          <p:nvPr/>
        </p:nvSpPr>
        <p:spPr>
          <a:xfrm>
            <a:off x="2626260" y="5915593"/>
            <a:ext cx="871538" cy="464675"/>
          </a:xfrm>
          <a:prstGeom prst="roundRect">
            <a:avLst>
              <a:gd name="adj" fmla="val 0"/>
            </a:avLst>
          </a:prstGeom>
          <a:solidFill>
            <a:srgbClr val="002060"/>
          </a:solid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buClr>
                <a:srgbClr val="CC9900"/>
              </a:buClr>
              <a:defRPr/>
            </a:pPr>
            <a:r>
              <a:rPr lang="en-US" altLang="zh-CN" sz="1200" dirty="0">
                <a:solidFill>
                  <a:prstClr val="white"/>
                </a:solidFill>
                <a:cs typeface="Arial Unicode MS" panose="020B0604020202020204" pitchFamily="34" charset="-122"/>
              </a:rPr>
              <a:t>Peripherals/IO</a:t>
            </a:r>
            <a:endParaRPr lang="zh-CN" altLang="en-US" sz="1200" dirty="0">
              <a:solidFill>
                <a:prstClr val="white"/>
              </a:solidFill>
              <a:cs typeface="Arial Unicode MS" panose="020B0604020202020204" pitchFamily="34" charset="-122"/>
            </a:endParaRPr>
          </a:p>
        </p:txBody>
      </p:sp>
      <p:sp>
        <p:nvSpPr>
          <p:cNvPr id="60" name="圆角矩形 1077"/>
          <p:cNvSpPr/>
          <p:nvPr/>
        </p:nvSpPr>
        <p:spPr>
          <a:xfrm>
            <a:off x="4492300" y="5912510"/>
            <a:ext cx="821599" cy="460911"/>
          </a:xfrm>
          <a:prstGeom prst="roundRect">
            <a:avLst>
              <a:gd name="adj" fmla="val 0"/>
            </a:avLst>
          </a:prstGeom>
          <a:solidFill>
            <a:srgbClr val="002060"/>
          </a:solid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buClr>
                <a:srgbClr val="CC9900"/>
              </a:buClr>
              <a:defRPr/>
            </a:pPr>
            <a:r>
              <a:rPr lang="en-US" altLang="zh-CN" sz="1100" dirty="0">
                <a:solidFill>
                  <a:prstClr val="white"/>
                </a:solidFill>
                <a:cs typeface="Arial Unicode MS" panose="020B0604020202020204" pitchFamily="34" charset="-122"/>
              </a:rPr>
              <a:t>LPDDR4/5</a:t>
            </a:r>
            <a:endParaRPr lang="en-US" altLang="zh-CN" sz="1100" dirty="0">
              <a:solidFill>
                <a:prstClr val="white"/>
              </a:solidFill>
              <a:cs typeface="Arial Unicode MS" panose="020B0604020202020204" pitchFamily="34" charset="-122"/>
            </a:endParaRPr>
          </a:p>
          <a:p>
            <a:pPr algn="ctr" defTabSz="1218565">
              <a:buClr>
                <a:srgbClr val="CC9900"/>
              </a:buClr>
              <a:defRPr/>
            </a:pPr>
            <a:r>
              <a:rPr lang="en-US" altLang="zh-CN" sz="1100" dirty="0">
                <a:solidFill>
                  <a:prstClr val="white"/>
                </a:solidFill>
                <a:cs typeface="Arial Unicode MS" panose="020B0604020202020204" pitchFamily="34" charset="-122"/>
              </a:rPr>
              <a:t>HBM</a:t>
            </a:r>
            <a:endParaRPr lang="zh-CN" altLang="en-US" sz="1100" dirty="0">
              <a:solidFill>
                <a:prstClr val="white"/>
              </a:solidFill>
              <a:cs typeface="Arial Unicode MS" panose="020B0604020202020204" pitchFamily="34" charset="-122"/>
            </a:endParaRPr>
          </a:p>
        </p:txBody>
      </p:sp>
      <p:sp>
        <p:nvSpPr>
          <p:cNvPr id="61" name="圆角矩形 1079"/>
          <p:cNvSpPr/>
          <p:nvPr/>
        </p:nvSpPr>
        <p:spPr>
          <a:xfrm>
            <a:off x="3526137" y="5910449"/>
            <a:ext cx="839271" cy="469031"/>
          </a:xfrm>
          <a:prstGeom prst="roundRect">
            <a:avLst>
              <a:gd name="adj" fmla="val 0"/>
            </a:avLst>
          </a:prstGeom>
          <a:solidFill>
            <a:srgbClr val="002060"/>
          </a:solidFill>
          <a:ln w="12700" cap="flat" cmpd="sng" algn="ctr">
            <a:noFill/>
            <a:prstDash val="solid"/>
            <a:miter lim="800000"/>
          </a:ln>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1100" dirty="0">
                <a:solidFill>
                  <a:schemeClr val="bg1"/>
                </a:solidFill>
                <a:cs typeface="Arial" panose="020B0604020202020204" pitchFamily="34" charset="0"/>
              </a:rPr>
              <a:t>Cache / Buffer</a:t>
            </a:r>
            <a:endParaRPr lang="en-US" altLang="zh-CN" sz="1100" dirty="0">
              <a:solidFill>
                <a:schemeClr val="bg1"/>
              </a:solidFill>
              <a:cs typeface="Arial" panose="020B0604020202020204" pitchFamily="34" charset="0"/>
            </a:endParaRPr>
          </a:p>
        </p:txBody>
      </p:sp>
      <p:grpSp>
        <p:nvGrpSpPr>
          <p:cNvPr id="3" name="组合 1083"/>
          <p:cNvGrpSpPr/>
          <p:nvPr/>
        </p:nvGrpSpPr>
        <p:grpSpPr>
          <a:xfrm>
            <a:off x="1709179" y="5432282"/>
            <a:ext cx="3405305" cy="447479"/>
            <a:chOff x="1705099" y="4187612"/>
            <a:chExt cx="5184576" cy="1037991"/>
          </a:xfrm>
          <a:solidFill>
            <a:schemeClr val="bg2">
              <a:lumMod val="50000"/>
            </a:schemeClr>
          </a:solidFill>
          <a:effectLst/>
        </p:grpSpPr>
        <p:sp>
          <p:nvSpPr>
            <p:cNvPr id="86" name="左右箭头 3188"/>
            <p:cNvSpPr/>
            <p:nvPr/>
          </p:nvSpPr>
          <p:spPr>
            <a:xfrm>
              <a:off x="1705099" y="4572449"/>
              <a:ext cx="5184576" cy="306569"/>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87" name="左右箭头 3189"/>
            <p:cNvSpPr/>
            <p:nvPr/>
          </p:nvSpPr>
          <p:spPr>
            <a:xfrm rot="5400000">
              <a:off x="5534469" y="4322990"/>
              <a:ext cx="466311"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88" name="左右箭头 3191"/>
            <p:cNvSpPr/>
            <p:nvPr/>
          </p:nvSpPr>
          <p:spPr>
            <a:xfrm rot="5400000">
              <a:off x="2727939" y="4322983"/>
              <a:ext cx="466318"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89" name="左右箭头 3192"/>
            <p:cNvSpPr/>
            <p:nvPr/>
          </p:nvSpPr>
          <p:spPr>
            <a:xfrm rot="5400000">
              <a:off x="4908349" y="4919682"/>
              <a:ext cx="416247"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90" name="左右箭头 3193"/>
            <p:cNvSpPr/>
            <p:nvPr/>
          </p:nvSpPr>
          <p:spPr>
            <a:xfrm rot="5400000">
              <a:off x="3556174" y="4919683"/>
              <a:ext cx="416253"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91" name="左右箭头 3194"/>
            <p:cNvSpPr/>
            <p:nvPr/>
          </p:nvSpPr>
          <p:spPr>
            <a:xfrm rot="5400000">
              <a:off x="2271202" y="4919686"/>
              <a:ext cx="416258"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grpSp>
      <p:sp>
        <p:nvSpPr>
          <p:cNvPr id="63" name="左右箭头 3192"/>
          <p:cNvSpPr/>
          <p:nvPr/>
        </p:nvSpPr>
        <p:spPr>
          <a:xfrm rot="5400000">
            <a:off x="4720277" y="5728536"/>
            <a:ext cx="199127" cy="128457"/>
          </a:xfrm>
          <a:prstGeom prst="leftRightArrow">
            <a:avLst>
              <a:gd name="adj1" fmla="val 50000"/>
              <a:gd name="adj2" fmla="val 37580"/>
            </a:avLst>
          </a:prstGeom>
          <a:solidFill>
            <a:schemeClr val="bg2">
              <a:lumMod val="50000"/>
            </a:schemeClr>
          </a:solidFill>
          <a:ln w="12700" cap="flat" cmpd="sng" algn="ctr">
            <a:noFill/>
            <a:prstDash val="solid"/>
            <a:miter lim="800000"/>
          </a:ln>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1050" dirty="0">
              <a:solidFill>
                <a:prstClr val="white"/>
              </a:solidFill>
              <a:cs typeface="Arial" panose="020B0604020202020204" pitchFamily="34" charset="0"/>
            </a:endParaRPr>
          </a:p>
        </p:txBody>
      </p:sp>
      <p:sp>
        <p:nvSpPr>
          <p:cNvPr id="64" name="圆角矩形 1080"/>
          <p:cNvSpPr/>
          <p:nvPr/>
        </p:nvSpPr>
        <p:spPr bwMode="auto">
          <a:xfrm>
            <a:off x="3946170" y="4357213"/>
            <a:ext cx="975506" cy="976048"/>
          </a:xfrm>
          <a:prstGeom prst="roundRect">
            <a:avLst>
              <a:gd name="adj" fmla="val 3857"/>
            </a:avLst>
          </a:prstGeom>
          <a:solidFill>
            <a:srgbClr val="44546A">
              <a:lumMod val="40000"/>
              <a:lumOff val="60000"/>
            </a:srgbClr>
          </a:solidFill>
          <a:ln w="19050" cap="flat" cmpd="sng" algn="ctr">
            <a:solidFill>
              <a:schemeClr val="tx1">
                <a:lumMod val="50000"/>
                <a:lumOff val="50000"/>
              </a:schemeClr>
            </a:solidFill>
            <a:prstDash val="solid"/>
            <a:round/>
            <a:headEnd type="none" w="med" len="med"/>
            <a:tailEnd type="none" w="med" len="med"/>
          </a:ln>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1000">
              <a:solidFill>
                <a:prstClr val="black"/>
              </a:solidFill>
            </a:endParaRPr>
          </a:p>
        </p:txBody>
      </p:sp>
      <p:grpSp>
        <p:nvGrpSpPr>
          <p:cNvPr id="4" name="组合 1078"/>
          <p:cNvGrpSpPr/>
          <p:nvPr/>
        </p:nvGrpSpPr>
        <p:grpSpPr>
          <a:xfrm>
            <a:off x="4202160" y="4730401"/>
            <a:ext cx="413568" cy="447205"/>
            <a:chOff x="4135293" y="1144989"/>
            <a:chExt cx="613103" cy="556322"/>
          </a:xfrm>
          <a:solidFill>
            <a:schemeClr val="bg2">
              <a:lumMod val="50000"/>
            </a:schemeClr>
          </a:solidFill>
        </p:grpSpPr>
        <p:sp>
          <p:nvSpPr>
            <p:cNvPr id="78" name="圆角矩形 3195"/>
            <p:cNvSpPr>
              <a:spLocks noChangeAspect="1"/>
            </p:cNvSpPr>
            <p:nvPr/>
          </p:nvSpPr>
          <p:spPr>
            <a:xfrm>
              <a:off x="4424396" y="114498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79" name="圆角矩形 3196"/>
            <p:cNvSpPr>
              <a:spLocks noChangeAspect="1"/>
            </p:cNvSpPr>
            <p:nvPr/>
          </p:nvSpPr>
          <p:spPr>
            <a:xfrm>
              <a:off x="4383093" y="118339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0" name="圆角矩形 3197"/>
            <p:cNvSpPr>
              <a:spLocks noChangeAspect="1"/>
            </p:cNvSpPr>
            <p:nvPr/>
          </p:nvSpPr>
          <p:spPr>
            <a:xfrm>
              <a:off x="4341793" y="122180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1" name="圆角矩形 3198"/>
            <p:cNvSpPr>
              <a:spLocks noChangeAspect="1"/>
            </p:cNvSpPr>
            <p:nvPr/>
          </p:nvSpPr>
          <p:spPr>
            <a:xfrm>
              <a:off x="4300493" y="126021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2" name="圆角矩形 3199"/>
            <p:cNvSpPr>
              <a:spLocks noChangeAspect="1"/>
            </p:cNvSpPr>
            <p:nvPr/>
          </p:nvSpPr>
          <p:spPr>
            <a:xfrm>
              <a:off x="4259193" y="129862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3" name="圆角矩形 3200"/>
            <p:cNvSpPr>
              <a:spLocks noChangeAspect="1"/>
            </p:cNvSpPr>
            <p:nvPr/>
          </p:nvSpPr>
          <p:spPr>
            <a:xfrm>
              <a:off x="4217893" y="133703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4" name="圆角矩形 3201"/>
            <p:cNvSpPr>
              <a:spLocks noChangeAspect="1"/>
            </p:cNvSpPr>
            <p:nvPr/>
          </p:nvSpPr>
          <p:spPr>
            <a:xfrm>
              <a:off x="4176593" y="137544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sp>
          <p:nvSpPr>
            <p:cNvPr id="85" name="圆角矩形 3202"/>
            <p:cNvSpPr>
              <a:spLocks noChangeAspect="1"/>
            </p:cNvSpPr>
            <p:nvPr/>
          </p:nvSpPr>
          <p:spPr>
            <a:xfrm>
              <a:off x="4135293" y="1413856"/>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endParaRPr lang="zh-CN" altLang="en-US" sz="400" dirty="0">
                <a:solidFill>
                  <a:prstClr val="white"/>
                </a:solidFill>
                <a:cs typeface="Arial" panose="020B0604020202020204" pitchFamily="34" charset="0"/>
              </a:endParaRPr>
            </a:p>
          </p:txBody>
        </p:sp>
      </p:grpSp>
      <p:sp>
        <p:nvSpPr>
          <p:cNvPr id="66" name="文本框 429"/>
          <p:cNvSpPr txBox="1"/>
          <p:nvPr/>
        </p:nvSpPr>
        <p:spPr>
          <a:xfrm>
            <a:off x="3946173" y="4401155"/>
            <a:ext cx="975505" cy="261508"/>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1218565">
              <a:spcAft>
                <a:spcPts val="600"/>
              </a:spcAft>
              <a:defRPr/>
            </a:pPr>
            <a:r>
              <a:rPr lang="en-US" altLang="zh-CN" sz="1100" b="1" dirty="0">
                <a:solidFill>
                  <a:srgbClr val="C00000"/>
                </a:solidFill>
              </a:rPr>
              <a:t>CPU</a:t>
            </a:r>
            <a:endParaRPr lang="zh-CN" altLang="en-US" sz="1100" b="1" dirty="0">
              <a:solidFill>
                <a:srgbClr val="C00000"/>
              </a:solidFill>
            </a:endParaRPr>
          </a:p>
        </p:txBody>
      </p:sp>
      <p:sp>
        <p:nvSpPr>
          <p:cNvPr id="67" name="圆角矩形 3205"/>
          <p:cNvSpPr/>
          <p:nvPr/>
        </p:nvSpPr>
        <p:spPr bwMode="auto">
          <a:xfrm>
            <a:off x="2014851" y="4270569"/>
            <a:ext cx="1345927"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68" name="圆角矩形 3204"/>
          <p:cNvSpPr/>
          <p:nvPr/>
        </p:nvSpPr>
        <p:spPr bwMode="auto">
          <a:xfrm>
            <a:off x="1970117" y="4327253"/>
            <a:ext cx="1345927" cy="84349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69" name="圆角矩形 3205"/>
          <p:cNvSpPr/>
          <p:nvPr/>
        </p:nvSpPr>
        <p:spPr bwMode="auto">
          <a:xfrm>
            <a:off x="1919888" y="4393576"/>
            <a:ext cx="1345927"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70" name="圆角矩形 3205"/>
          <p:cNvSpPr/>
          <p:nvPr/>
        </p:nvSpPr>
        <p:spPr bwMode="auto">
          <a:xfrm>
            <a:off x="1864575" y="4452149"/>
            <a:ext cx="1345927"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grpSp>
        <p:nvGrpSpPr>
          <p:cNvPr id="5" name="组合 3206"/>
          <p:cNvGrpSpPr/>
          <p:nvPr/>
        </p:nvGrpSpPr>
        <p:grpSpPr>
          <a:xfrm>
            <a:off x="1831011" y="4509386"/>
            <a:ext cx="1345927" cy="826582"/>
            <a:chOff x="1842912" y="897386"/>
            <a:chExt cx="1978638" cy="931884"/>
          </a:xfrm>
        </p:grpSpPr>
        <p:sp>
          <p:nvSpPr>
            <p:cNvPr id="72" name="圆角矩形 3207"/>
            <p:cNvSpPr/>
            <p:nvPr/>
          </p:nvSpPr>
          <p:spPr bwMode="auto">
            <a:xfrm>
              <a:off x="1842912" y="897386"/>
              <a:ext cx="1978638" cy="931884"/>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7570" eaLnBrk="0" hangingPunct="0">
                <a:defRPr/>
              </a:pPr>
              <a:endParaRPr lang="en-US" sz="2000">
                <a:solidFill>
                  <a:schemeClr val="tx2"/>
                </a:solidFill>
              </a:endParaRPr>
            </a:p>
          </p:txBody>
        </p:sp>
        <p:sp>
          <p:nvSpPr>
            <p:cNvPr id="73" name="圆角矩形 3208"/>
            <p:cNvSpPr/>
            <p:nvPr/>
          </p:nvSpPr>
          <p:spPr>
            <a:xfrm>
              <a:off x="2246716" y="975473"/>
              <a:ext cx="794585" cy="472620"/>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a:scene3d>
              <a:camera prst="orthographicFront"/>
              <a:lightRig rig="threePt" dir="t"/>
            </a:scene3d>
            <a:sp3d>
              <a:bevelT/>
            </a:sp3d>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1000" dirty="0">
                  <a:solidFill>
                    <a:schemeClr val="tx2"/>
                  </a:solidFill>
                  <a:cs typeface="Arial" panose="020B0604020202020204" pitchFamily="34" charset="0"/>
                </a:rPr>
                <a:t>Cube</a:t>
              </a:r>
              <a:endParaRPr lang="zh-CN" altLang="en-US" sz="1000" dirty="0">
                <a:solidFill>
                  <a:schemeClr val="tx2"/>
                </a:solidFill>
                <a:cs typeface="Arial" panose="020B0604020202020204" pitchFamily="34" charset="0"/>
              </a:endParaRPr>
            </a:p>
          </p:txBody>
        </p:sp>
        <p:sp>
          <p:nvSpPr>
            <p:cNvPr id="74" name="圆角矩形 3209"/>
            <p:cNvSpPr>
              <a:spLocks noChangeAspect="1"/>
            </p:cNvSpPr>
            <p:nvPr/>
          </p:nvSpPr>
          <p:spPr>
            <a:xfrm>
              <a:off x="1923835" y="974723"/>
              <a:ext cx="264200" cy="759803"/>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1000" dirty="0">
                  <a:solidFill>
                    <a:schemeClr val="tx2"/>
                  </a:solidFill>
                  <a:cs typeface="Arial" panose="020B0604020202020204" pitchFamily="34" charset="0"/>
                </a:rPr>
                <a:t>L  S U</a:t>
              </a:r>
              <a:endParaRPr lang="zh-CN" altLang="en-US" sz="1000" dirty="0">
                <a:solidFill>
                  <a:schemeClr val="tx2"/>
                </a:solidFill>
                <a:cs typeface="Arial" panose="020B0604020202020204" pitchFamily="34" charset="0"/>
              </a:endParaRPr>
            </a:p>
          </p:txBody>
        </p:sp>
        <p:sp>
          <p:nvSpPr>
            <p:cNvPr id="75" name="圆角矩形 3210"/>
            <p:cNvSpPr/>
            <p:nvPr/>
          </p:nvSpPr>
          <p:spPr>
            <a:xfrm>
              <a:off x="2246716" y="1501903"/>
              <a:ext cx="1511986" cy="232622"/>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1050" dirty="0">
                  <a:solidFill>
                    <a:schemeClr val="tx2"/>
                  </a:solidFill>
                  <a:cs typeface="Arial" panose="020B0604020202020204" pitchFamily="34" charset="0"/>
                </a:rPr>
                <a:t>Cache/Buffer</a:t>
              </a:r>
              <a:endParaRPr lang="zh-CN" altLang="en-US" sz="1050" dirty="0">
                <a:solidFill>
                  <a:schemeClr val="tx2"/>
                </a:solidFill>
                <a:cs typeface="Arial" panose="020B0604020202020204" pitchFamily="34" charset="0"/>
              </a:endParaRPr>
            </a:p>
          </p:txBody>
        </p:sp>
        <p:sp>
          <p:nvSpPr>
            <p:cNvPr id="76" name="圆角矩形 3211"/>
            <p:cNvSpPr/>
            <p:nvPr/>
          </p:nvSpPr>
          <p:spPr>
            <a:xfrm>
              <a:off x="3112267" y="974723"/>
              <a:ext cx="651034" cy="217175"/>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700" dirty="0">
                  <a:solidFill>
                    <a:schemeClr val="tx2"/>
                  </a:solidFill>
                  <a:cs typeface="Arial" panose="020B0604020202020204" pitchFamily="34" charset="0"/>
                </a:rPr>
                <a:t>Vector</a:t>
              </a:r>
              <a:endParaRPr lang="zh-CN" altLang="en-US" sz="700" dirty="0">
                <a:solidFill>
                  <a:schemeClr val="tx2"/>
                </a:solidFill>
                <a:cs typeface="Arial" panose="020B0604020202020204" pitchFamily="34" charset="0"/>
              </a:endParaRPr>
            </a:p>
          </p:txBody>
        </p:sp>
        <p:sp>
          <p:nvSpPr>
            <p:cNvPr id="77" name="圆角矩形 3212"/>
            <p:cNvSpPr/>
            <p:nvPr/>
          </p:nvSpPr>
          <p:spPr>
            <a:xfrm>
              <a:off x="3112808" y="1223789"/>
              <a:ext cx="645896" cy="217175"/>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218565">
                <a:defRPr/>
              </a:pPr>
              <a:r>
                <a:rPr lang="en-US" altLang="zh-CN" sz="800" dirty="0">
                  <a:solidFill>
                    <a:schemeClr val="tx2"/>
                  </a:solidFill>
                  <a:cs typeface="Arial" panose="020B0604020202020204" pitchFamily="34" charset="0"/>
                </a:rPr>
                <a:t>Scalar</a:t>
              </a:r>
              <a:endParaRPr lang="zh-CN" altLang="en-US" sz="800" dirty="0">
                <a:solidFill>
                  <a:schemeClr val="tx2"/>
                </a:solidFill>
                <a:cs typeface="Arial" panose="020B0604020202020204" pitchFamily="34" charset="0"/>
              </a:endParaRPr>
            </a:p>
          </p:txBody>
        </p:sp>
      </p:grpSp>
      <p:sp>
        <p:nvSpPr>
          <p:cNvPr id="2" name="标题 1"/>
          <p:cNvSpPr>
            <a:spLocks noGrp="1"/>
          </p:cNvSpPr>
          <p:nvPr>
            <p:ph type="title" idx="4294967295"/>
          </p:nvPr>
        </p:nvSpPr>
        <p:spPr>
          <a:xfrm>
            <a:off x="2073275" y="188640"/>
            <a:ext cx="8045450" cy="485775"/>
          </a:xfrm>
        </p:spPr>
        <p:txBody>
          <a:bodyPr>
            <a:noAutofit/>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t>
            </a:r>
            <a:r>
              <a:rPr lang="zh-CN" altLang="en-US" dirty="0">
                <a:solidFill>
                  <a:srgbClr val="002060"/>
                </a:solidFill>
                <a:latin typeface="微软雅黑" panose="020B0503020204020204" pitchFamily="34" charset="-122"/>
                <a:ea typeface="微软雅黑" panose="020B0503020204020204" pitchFamily="34" charset="-122"/>
                <a:cs typeface="+mn-ea"/>
              </a:rPr>
              <a:t>达芬奇架构</a:t>
            </a:r>
            <a:endParaRPr lang="en-US" altLang="en-US" dirty="0">
              <a:solidFill>
                <a:srgbClr val="002060"/>
              </a:solidFill>
              <a:latin typeface="微软雅黑" panose="020B0503020204020204" pitchFamily="34" charset="-122"/>
              <a:ea typeface="微软雅黑" panose="020B0503020204020204" pitchFamily="34" charset="-122"/>
              <a:cs typeface="+mn-ea"/>
            </a:endParaRPr>
          </a:p>
        </p:txBody>
      </p:sp>
      <p:pic>
        <p:nvPicPr>
          <p:cNvPr id="65" name="图片 64"/>
          <p:cNvPicPr>
            <a:picLocks noChangeAspect="1"/>
          </p:cNvPicPr>
          <p:nvPr/>
        </p:nvPicPr>
        <p:blipFill>
          <a:blip r:embed="rId1"/>
          <a:stretch>
            <a:fillRect/>
          </a:stretch>
        </p:blipFill>
        <p:spPr>
          <a:xfrm>
            <a:off x="1143415" y="1601978"/>
            <a:ext cx="1571862" cy="1620000"/>
          </a:xfrm>
          <a:prstGeom prst="rect">
            <a:avLst/>
          </a:prstGeom>
          <a:effectLst>
            <a:glow rad="127000">
              <a:srgbClr val="0070C0">
                <a:alpha val="30000"/>
              </a:srgbClr>
            </a:glow>
          </a:effectLst>
        </p:spPr>
      </p:pic>
      <p:pic>
        <p:nvPicPr>
          <p:cNvPr id="71" name="图片 70"/>
          <p:cNvPicPr>
            <a:picLocks noChangeAspect="1"/>
          </p:cNvPicPr>
          <p:nvPr/>
        </p:nvPicPr>
        <p:blipFill>
          <a:blip r:embed="rId2"/>
          <a:stretch>
            <a:fillRect/>
          </a:stretch>
        </p:blipFill>
        <p:spPr>
          <a:xfrm>
            <a:off x="4886570" y="1608015"/>
            <a:ext cx="1571861" cy="1620000"/>
          </a:xfrm>
          <a:prstGeom prst="rect">
            <a:avLst/>
          </a:prstGeom>
          <a:effectLst>
            <a:glow rad="127000">
              <a:srgbClr val="0070C0">
                <a:alpha val="30000"/>
              </a:srgbClr>
            </a:glow>
          </a:effectLst>
        </p:spPr>
      </p:pic>
      <p:pic>
        <p:nvPicPr>
          <p:cNvPr id="100" name="图片 99"/>
          <p:cNvPicPr>
            <a:picLocks noChangeAspect="1"/>
          </p:cNvPicPr>
          <p:nvPr/>
        </p:nvPicPr>
        <p:blipFill>
          <a:blip r:embed="rId3"/>
          <a:stretch>
            <a:fillRect/>
          </a:stretch>
        </p:blipFill>
        <p:spPr>
          <a:xfrm>
            <a:off x="8407886" y="1573352"/>
            <a:ext cx="1571863" cy="1620000"/>
          </a:xfrm>
          <a:prstGeom prst="rect">
            <a:avLst/>
          </a:prstGeom>
          <a:effectLst>
            <a:glow rad="127000">
              <a:srgbClr val="DC102E">
                <a:alpha val="30000"/>
              </a:srgbClr>
            </a:glow>
          </a:effectLst>
        </p:spPr>
      </p:pic>
      <p:sp>
        <p:nvSpPr>
          <p:cNvPr id="104" name="矩形 103"/>
          <p:cNvSpPr/>
          <p:nvPr/>
        </p:nvSpPr>
        <p:spPr>
          <a:xfrm>
            <a:off x="1303432" y="1158552"/>
            <a:ext cx="1165448" cy="369332"/>
          </a:xfrm>
          <a:prstGeom prst="rect">
            <a:avLst/>
          </a:prstGeom>
        </p:spPr>
        <p:txBody>
          <a:bodyPr wrap="none">
            <a:spAutoFit/>
          </a:bodyPr>
          <a:lstStyle/>
          <a:p>
            <a:pPr algn="ctr" defTabSz="685165"/>
            <a:r>
              <a:rPr lang="zh-CN" altLang="en-US"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标量计算</a:t>
            </a:r>
            <a:endParaRPr lang="zh-CN" altLang="en-US"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矩形 104"/>
          <p:cNvSpPr/>
          <p:nvPr/>
        </p:nvSpPr>
        <p:spPr>
          <a:xfrm>
            <a:off x="1005871" y="3247178"/>
            <a:ext cx="1816139" cy="338554"/>
          </a:xfrm>
          <a:prstGeom prst="rect">
            <a:avLst/>
          </a:prstGeom>
        </p:spPr>
        <p:txBody>
          <a:bodyPr wrap="none">
            <a:spAutoFit/>
          </a:bodyPr>
          <a:lstStyle/>
          <a:p>
            <a:pPr algn="ctr" defTabSz="685165"/>
            <a:r>
              <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0.00X TOPS / W</a:t>
            </a:r>
            <a:endPar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Freeform 93"/>
          <p:cNvSpPr/>
          <p:nvPr/>
        </p:nvSpPr>
        <p:spPr bwMode="auto">
          <a:xfrm rot="5400000">
            <a:off x="6573234" y="2026380"/>
            <a:ext cx="1810267" cy="713944"/>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03" tIns="25601" rIns="51203" bIns="25601"/>
          <a:lstStyle/>
          <a:p>
            <a:pPr defTabSz="685165"/>
            <a:endParaRPr lang="zh-CN" altLang="en-US" sz="525">
              <a:solidFill>
                <a:schemeClr val="bg2">
                  <a:lumMod val="10000"/>
                </a:schemeClr>
              </a:solidFill>
              <a:cs typeface="Arial" panose="020B0604020202020204" pitchFamily="34" charset="0"/>
            </a:endParaRPr>
          </a:p>
        </p:txBody>
      </p:sp>
      <p:sp>
        <p:nvSpPr>
          <p:cNvPr id="107" name="矩形 106"/>
          <p:cNvSpPr/>
          <p:nvPr/>
        </p:nvSpPr>
        <p:spPr>
          <a:xfrm>
            <a:off x="4848019" y="3253018"/>
            <a:ext cx="1562864" cy="338554"/>
          </a:xfrm>
          <a:prstGeom prst="rect">
            <a:avLst/>
          </a:prstGeom>
        </p:spPr>
        <p:txBody>
          <a:bodyPr wrap="none">
            <a:spAutoFit/>
          </a:bodyPr>
          <a:lstStyle/>
          <a:p>
            <a:pPr algn="ctr" defTabSz="685165"/>
            <a:r>
              <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0.X TOPS / W</a:t>
            </a:r>
            <a:endPar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8" name="矩形 107"/>
          <p:cNvSpPr/>
          <p:nvPr/>
        </p:nvSpPr>
        <p:spPr>
          <a:xfrm>
            <a:off x="8461189" y="3242963"/>
            <a:ext cx="1376916" cy="338554"/>
          </a:xfrm>
          <a:prstGeom prst="rect">
            <a:avLst/>
          </a:prstGeom>
        </p:spPr>
        <p:txBody>
          <a:bodyPr wrap="none">
            <a:spAutoFit/>
          </a:bodyPr>
          <a:lstStyle/>
          <a:p>
            <a:pPr algn="ctr" defTabSz="685165"/>
            <a:r>
              <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X TOPS / W</a:t>
            </a:r>
            <a:endParaRPr lang="en-US" altLang="zh-CN" sz="16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p:cNvSpPr/>
          <p:nvPr/>
        </p:nvSpPr>
        <p:spPr>
          <a:xfrm>
            <a:off x="5067951" y="1164589"/>
            <a:ext cx="1165448" cy="369332"/>
          </a:xfrm>
          <a:prstGeom prst="rect">
            <a:avLst/>
          </a:prstGeom>
        </p:spPr>
        <p:txBody>
          <a:bodyPr wrap="none">
            <a:spAutoFit/>
          </a:bodyPr>
          <a:lstStyle/>
          <a:p>
            <a:pPr algn="ctr" defTabSz="685165"/>
            <a:r>
              <a:rPr lang="zh-CN" altLang="en-US"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向量计算</a:t>
            </a:r>
            <a:endParaRPr lang="zh-CN" altLang="en-US"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0" name="矩形 109"/>
          <p:cNvSpPr/>
          <p:nvPr/>
        </p:nvSpPr>
        <p:spPr>
          <a:xfrm>
            <a:off x="8717541" y="1154731"/>
            <a:ext cx="1165448" cy="369332"/>
          </a:xfrm>
          <a:prstGeom prst="rect">
            <a:avLst/>
          </a:prstGeom>
        </p:spPr>
        <p:txBody>
          <a:bodyPr wrap="none">
            <a:spAutoFit/>
          </a:bodyPr>
          <a:lstStyle/>
          <a:p>
            <a:pPr algn="ctr" defTabSz="685165"/>
            <a:r>
              <a:rPr lang="zh-CN" altLang="en-US"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张量计算</a:t>
            </a:r>
            <a:endParaRPr lang="en-US" altLang="zh-CN" sz="1800" b="1" spc="112"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p:cNvSpPr/>
          <p:nvPr/>
        </p:nvSpPr>
        <p:spPr>
          <a:xfrm>
            <a:off x="10037807" y="1884584"/>
            <a:ext cx="1674817" cy="923330"/>
          </a:xfrm>
          <a:prstGeom prst="rect">
            <a:avLst/>
          </a:prstGeom>
        </p:spPr>
        <p:txBody>
          <a:bodyPr wrap="square">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单周期完成</a:t>
            </a:r>
            <a:r>
              <a:rPr lang="en-US" altLang="zh-CN" sz="1800" b="1" dirty="0">
                <a:solidFill>
                  <a:srgbClr val="002060"/>
                </a:solidFill>
                <a:latin typeface="微软雅黑" panose="020B0503020204020204" pitchFamily="34" charset="-122"/>
                <a:ea typeface="微软雅黑" panose="020B0503020204020204" pitchFamily="34" charset="-122"/>
              </a:rPr>
              <a:t>4096</a:t>
            </a:r>
            <a:r>
              <a:rPr lang="zh-CN" altLang="en-US" sz="1800" b="1" dirty="0">
                <a:solidFill>
                  <a:srgbClr val="002060"/>
                </a:solidFill>
                <a:latin typeface="微软雅黑" panose="020B0503020204020204" pitchFamily="34" charset="-122"/>
                <a:ea typeface="微软雅黑" panose="020B0503020204020204" pitchFamily="34" charset="-122"/>
              </a:rPr>
              <a:t>个</a:t>
            </a:r>
            <a:r>
              <a:rPr lang="en-US" altLang="zh-CN" sz="1800" b="1" dirty="0">
                <a:solidFill>
                  <a:srgbClr val="002060"/>
                </a:solidFill>
                <a:latin typeface="微软雅黑" panose="020B0503020204020204" pitchFamily="34" charset="-122"/>
                <a:ea typeface="微软雅黑" panose="020B0503020204020204" pitchFamily="34" charset="-122"/>
              </a:rPr>
              <a:t>FP16 MAC </a:t>
            </a:r>
            <a:r>
              <a:rPr lang="zh-CN" altLang="en-US" sz="1800" b="1" dirty="0">
                <a:solidFill>
                  <a:srgbClr val="002060"/>
                </a:solidFill>
                <a:latin typeface="微软雅黑" panose="020B0503020204020204" pitchFamily="34" charset="-122"/>
                <a:ea typeface="微软雅黑" panose="020B0503020204020204" pitchFamily="34" charset="-122"/>
              </a:rPr>
              <a:t>运算</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112" name="Freeform 93"/>
          <p:cNvSpPr/>
          <p:nvPr/>
        </p:nvSpPr>
        <p:spPr bwMode="auto">
          <a:xfrm rot="5400000">
            <a:off x="2949156" y="1942638"/>
            <a:ext cx="1810267" cy="815075"/>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03" tIns="25601" rIns="51203" bIns="25601"/>
          <a:lstStyle/>
          <a:p>
            <a:pPr defTabSz="685165"/>
            <a:endParaRPr lang="zh-CN" altLang="en-US" sz="525">
              <a:solidFill>
                <a:schemeClr val="bg2">
                  <a:lumMod val="10000"/>
                </a:schemeClr>
              </a:solidFill>
              <a:cs typeface="Arial" panose="020B0604020202020204" pitchFamily="34" charset="0"/>
            </a:endParaRPr>
          </a:p>
        </p:txBody>
      </p:sp>
      <p:sp>
        <p:nvSpPr>
          <p:cNvPr id="6"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wx640908.CHINA\AppData\Roaming\eSpace_Desktop\UserData\swx640908\imagefiles\originalImgfiles\6F2FB2AD-F67E-4D87-B72B-B2EA9E08574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920" y="1052736"/>
            <a:ext cx="6696743" cy="325944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idx="4294967295"/>
          </p:nvPr>
        </p:nvSpPr>
        <p:spPr>
          <a:xfrm>
            <a:off x="2073275" y="209332"/>
            <a:ext cx="8045450" cy="485775"/>
          </a:xfrm>
        </p:spPr>
        <p:txBody>
          <a:bodyPr>
            <a:normAutofit fontScale="90000"/>
          </a:bodyPr>
          <a:lstStyle/>
          <a:p>
            <a:r>
              <a:rPr lang="en-US" altLang="zh-CN" dirty="0">
                <a:solidFill>
                  <a:srgbClr val="002060"/>
                </a:solidFill>
                <a:latin typeface="微软雅黑" panose="020B0503020204020204" pitchFamily="34" charset="-122"/>
                <a:ea typeface="微软雅黑" panose="020B0503020204020204" pitchFamily="34" charset="-122"/>
                <a:cs typeface="+mn-ea"/>
              </a:rPr>
              <a:t>5.4 </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A310</a:t>
            </a:r>
            <a:r>
              <a:rPr lang="zh-CN" altLang="en-US" sz="3600" b="1" kern="0" dirty="0">
                <a:solidFill>
                  <a:srgbClr val="002060"/>
                </a:solidFill>
                <a:latin typeface="微软雅黑" panose="020B0503020204020204" pitchFamily="34" charset="-122"/>
                <a:ea typeface="微软雅黑" panose="020B0503020204020204" pitchFamily="34" charset="-122"/>
                <a:cs typeface="+mj-cs"/>
              </a:rPr>
              <a:t>智能芯片</a:t>
            </a:r>
            <a:r>
              <a:rPr lang="en-US" altLang="zh-CN" sz="3600" b="1" kern="0" dirty="0">
                <a:solidFill>
                  <a:srgbClr val="002060"/>
                </a:solidFill>
                <a:latin typeface="微软雅黑" panose="020B0503020204020204" pitchFamily="34" charset="-122"/>
                <a:ea typeface="微软雅黑" panose="020B0503020204020204" pitchFamily="34" charset="-122"/>
                <a:cs typeface="+mj-cs"/>
              </a:rPr>
              <a:t>— </a:t>
            </a:r>
            <a:r>
              <a:rPr lang="en-US" altLang="zh-CN" dirty="0">
                <a:solidFill>
                  <a:srgbClr val="002060"/>
                </a:solidFill>
                <a:latin typeface="微软雅黑" panose="020B0503020204020204" pitchFamily="34" charset="-122"/>
                <a:ea typeface="微软雅黑" panose="020B0503020204020204" pitchFamily="34" charset="-122"/>
                <a:cs typeface="+mn-ea"/>
              </a:rPr>
              <a:t>AI Core</a:t>
            </a:r>
            <a:endParaRPr lang="en-US" dirty="0">
              <a:solidFill>
                <a:srgbClr val="002060"/>
              </a:solidFill>
              <a:latin typeface="微软雅黑" panose="020B0503020204020204" pitchFamily="34" charset="-122"/>
              <a:ea typeface="微软雅黑" panose="020B0503020204020204" pitchFamily="34" charset="-122"/>
              <a:cs typeface="+mn-ea"/>
            </a:endParaRPr>
          </a:p>
        </p:txBody>
      </p:sp>
      <p:sp>
        <p:nvSpPr>
          <p:cNvPr id="5" name="文本占位符 4"/>
          <p:cNvSpPr>
            <a:spLocks noGrp="1"/>
          </p:cNvSpPr>
          <p:nvPr>
            <p:ph type="body" sz="quarter" idx="4294967295"/>
          </p:nvPr>
        </p:nvSpPr>
        <p:spPr>
          <a:xfrm>
            <a:off x="5931996" y="4379742"/>
            <a:ext cx="5924643" cy="2233979"/>
          </a:xfrm>
          <a:ln w="19050">
            <a:solidFill>
              <a:srgbClr val="0070C0"/>
            </a:solidFill>
          </a:ln>
        </p:spPr>
        <p:txBody>
          <a:bodyPr anchor="ctr" anchorCtr="0">
            <a:noAutofit/>
          </a:bodyPr>
          <a:lstStyle/>
          <a:p>
            <a:pPr>
              <a:lnSpc>
                <a:spcPct val="130000"/>
              </a:lnSpc>
              <a:buSzPct val="75000"/>
              <a:buFont typeface="Wingdings" panose="05000000000000000000" pitchFamily="2" charset="2"/>
              <a:buChar char="p"/>
            </a:pPr>
            <a:r>
              <a:rPr lang="en-US" altLang="zh-CN" sz="2000" dirty="0">
                <a:solidFill>
                  <a:srgbClr val="002060"/>
                </a:solidFill>
                <a:latin typeface="微软雅黑" panose="020B0503020204020204" pitchFamily="34" charset="-122"/>
                <a:ea typeface="微软雅黑" panose="020B0503020204020204" pitchFamily="34" charset="-122"/>
              </a:rPr>
              <a:t>AI Core</a:t>
            </a:r>
            <a:r>
              <a:rPr lang="zh-CN" altLang="en-US" sz="2000" dirty="0">
                <a:solidFill>
                  <a:srgbClr val="002060"/>
                </a:solidFill>
                <a:latin typeface="微软雅黑" panose="020B0503020204020204" pitchFamily="34" charset="-122"/>
                <a:ea typeface="微软雅黑" panose="020B0503020204020204" pitchFamily="34" charset="-122"/>
              </a:rPr>
              <a:t>是昇腾</a:t>
            </a:r>
            <a:r>
              <a:rPr lang="en-US" altLang="zh-CN" sz="2000" dirty="0">
                <a:solidFill>
                  <a:srgbClr val="002060"/>
                </a:solidFill>
                <a:latin typeface="微软雅黑" panose="020B0503020204020204" pitchFamily="34" charset="-122"/>
                <a:ea typeface="微软雅黑" panose="020B0503020204020204" pitchFamily="34" charset="-122"/>
              </a:rPr>
              <a:t>AI</a:t>
            </a:r>
            <a:r>
              <a:rPr lang="zh-CN" altLang="en-US" sz="2000" dirty="0">
                <a:solidFill>
                  <a:srgbClr val="002060"/>
                </a:solidFill>
                <a:latin typeface="微软雅黑" panose="020B0503020204020204" pitchFamily="34" charset="-122"/>
                <a:ea typeface="微软雅黑" panose="020B0503020204020204" pitchFamily="34" charset="-122"/>
              </a:rPr>
              <a:t>处理器的计算核心，采用华为自研的</a:t>
            </a:r>
            <a:r>
              <a:rPr lang="zh-CN" altLang="en-US" sz="2000" dirty="0">
                <a:solidFill>
                  <a:srgbClr val="FF0000"/>
                </a:solidFill>
                <a:latin typeface="微软雅黑" panose="020B0503020204020204" pitchFamily="34" charset="-122"/>
                <a:ea typeface="微软雅黑" panose="020B0503020204020204" pitchFamily="34" charset="-122"/>
              </a:rPr>
              <a:t>达芬奇架构</a:t>
            </a:r>
            <a:endParaRPr lang="zh-CN" altLang="en-US" sz="2000" dirty="0">
              <a:solidFill>
                <a:srgbClr val="002060"/>
              </a:solidFill>
              <a:latin typeface="微软雅黑" panose="020B0503020204020204" pitchFamily="34" charset="-122"/>
              <a:ea typeface="微软雅黑" panose="020B0503020204020204" pitchFamily="34" charset="-122"/>
            </a:endParaRPr>
          </a:p>
          <a:p>
            <a:pPr>
              <a:lnSpc>
                <a:spcPct val="130000"/>
              </a:lnSpc>
              <a:buSzPct val="75000"/>
              <a:buFont typeface="Wingdings" panose="05000000000000000000" pitchFamily="2" charset="2"/>
              <a:buChar char="p"/>
            </a:pPr>
            <a:r>
              <a:rPr lang="en-US" altLang="zh-CN" sz="2000" dirty="0">
                <a:solidFill>
                  <a:srgbClr val="002060"/>
                </a:solidFill>
                <a:latin typeface="微软雅黑" panose="020B0503020204020204" pitchFamily="34" charset="-122"/>
                <a:ea typeface="微软雅黑" panose="020B0503020204020204" pitchFamily="34" charset="-122"/>
              </a:rPr>
              <a:t>Ascend310/910</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dirty="0">
                <a:solidFill>
                  <a:srgbClr val="002060"/>
                </a:solidFill>
                <a:latin typeface="微软雅黑" panose="020B0503020204020204" pitchFamily="34" charset="-122"/>
                <a:ea typeface="微软雅黑" panose="020B0503020204020204" pitchFamily="34" charset="-122"/>
              </a:rPr>
              <a:t>AI Core</a:t>
            </a:r>
            <a:r>
              <a:rPr lang="zh-CN" altLang="en-US" sz="2000" dirty="0">
                <a:solidFill>
                  <a:srgbClr val="002060"/>
                </a:solidFill>
                <a:latin typeface="微软雅黑" panose="020B0503020204020204" pitchFamily="34" charset="-122"/>
                <a:ea typeface="微软雅黑" panose="020B0503020204020204" pitchFamily="34" charset="-122"/>
              </a:rPr>
              <a:t>里的计算、存储和带宽资源数量和规格不同</a:t>
            </a:r>
            <a:endParaRPr lang="en-US" dirty="0"/>
          </a:p>
        </p:txBody>
      </p:sp>
      <p:sp>
        <p:nvSpPr>
          <p:cNvPr id="6488" name="Rectangle 411"/>
          <p:cNvSpPr>
            <a:spLocks noChangeArrowheads="1"/>
          </p:cNvSpPr>
          <p:nvPr/>
        </p:nvSpPr>
        <p:spPr bwMode="auto">
          <a:xfrm>
            <a:off x="6601144" y="3491027"/>
            <a:ext cx="184658" cy="36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spAutoFit/>
          </a:bodyPr>
          <a:lstStyle/>
          <a:p>
            <a:endParaRPr lang="zh-CN" altLang="en-US" sz="1800"/>
          </a:p>
        </p:txBody>
      </p:sp>
      <p:pic>
        <p:nvPicPr>
          <p:cNvPr id="2" name="图片 1"/>
          <p:cNvPicPr>
            <a:picLocks noChangeAspect="1"/>
          </p:cNvPicPr>
          <p:nvPr/>
        </p:nvPicPr>
        <p:blipFill>
          <a:blip r:embed="rId2"/>
          <a:stretch>
            <a:fillRect/>
          </a:stretch>
        </p:blipFill>
        <p:spPr>
          <a:xfrm>
            <a:off x="335361" y="1206612"/>
            <a:ext cx="4720863" cy="2696572"/>
          </a:xfrm>
          <a:prstGeom prst="rect">
            <a:avLst/>
          </a:prstGeom>
          <a:ln w="15875">
            <a:solidFill>
              <a:srgbClr val="9AA9C1"/>
            </a:solidFill>
          </a:ln>
        </p:spPr>
      </p:pic>
      <p:sp>
        <p:nvSpPr>
          <p:cNvPr id="3" name="圆角矩形 2"/>
          <p:cNvSpPr/>
          <p:nvPr/>
        </p:nvSpPr>
        <p:spPr>
          <a:xfrm>
            <a:off x="479376" y="2001787"/>
            <a:ext cx="2648116" cy="1011250"/>
          </a:xfrm>
          <a:prstGeom prst="roundRect">
            <a:avLst/>
          </a:prstGeom>
          <a:solidFill>
            <a:srgbClr val="EA00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0" name="Straight Connector 7"/>
          <p:cNvCxnSpPr/>
          <p:nvPr/>
        </p:nvCxnSpPr>
        <p:spPr bwMode="auto">
          <a:xfrm flipV="1">
            <a:off x="3127492" y="1142999"/>
            <a:ext cx="2778840" cy="917849"/>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cxnSp>
        <p:nvCxnSpPr>
          <p:cNvPr id="11" name="Straight Connector 9"/>
          <p:cNvCxnSpPr/>
          <p:nvPr/>
        </p:nvCxnSpPr>
        <p:spPr bwMode="auto">
          <a:xfrm>
            <a:off x="3127492" y="2996952"/>
            <a:ext cx="2778009" cy="904489"/>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sp>
        <p:nvSpPr>
          <p:cNvPr id="15" name="文本占位符 4"/>
          <p:cNvSpPr txBox="1"/>
          <p:nvPr/>
        </p:nvSpPr>
        <p:spPr bwMode="auto">
          <a:xfrm>
            <a:off x="335361" y="4379743"/>
            <a:ext cx="5328591" cy="2233979"/>
          </a:xfrm>
          <a:prstGeom prst="rect">
            <a:avLst/>
          </a:prstGeom>
          <a:noFill/>
          <a:ln w="19050">
            <a:solidFill>
              <a:srgbClr val="0070C0"/>
            </a:solid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a:lnSpc>
                <a:spcPct val="130000"/>
              </a:lnSpc>
              <a:spcBef>
                <a:spcPct val="0"/>
              </a:spcBef>
              <a:buSzPct val="75000"/>
            </a:pPr>
            <a:r>
              <a:rPr lang="zh-CN" altLang="en-US" sz="2000" b="1" dirty="0">
                <a:solidFill>
                  <a:srgbClr val="002060"/>
                </a:solidFill>
                <a:latin typeface="微软雅黑" panose="020B0503020204020204" pitchFamily="34" charset="-122"/>
                <a:ea typeface="微软雅黑" panose="020B0503020204020204" pitchFamily="34" charset="-122"/>
                <a:cs typeface="+mn-ea"/>
              </a:rPr>
              <a:t>计算单元：矩阵、向量、标量</a:t>
            </a:r>
            <a:endParaRPr lang="en-US" altLang="zh-CN" sz="2000" b="1" dirty="0">
              <a:solidFill>
                <a:srgbClr val="002060"/>
              </a:solidFill>
              <a:latin typeface="微软雅黑" panose="020B0503020204020204" pitchFamily="34" charset="-122"/>
              <a:ea typeface="微软雅黑" panose="020B0503020204020204" pitchFamily="34" charset="-122"/>
              <a:cs typeface="+mn-ea"/>
            </a:endParaRPr>
          </a:p>
          <a:p>
            <a:pPr marL="360045" lvl="1">
              <a:lnSpc>
                <a:spcPct val="130000"/>
              </a:lnSpc>
              <a:spcBef>
                <a:spcPct val="0"/>
              </a:spcBef>
              <a:buSzPct val="75000"/>
            </a:pPr>
            <a:r>
              <a:rPr lang="zh-CN" altLang="en-US" sz="2000" b="1" dirty="0">
                <a:solidFill>
                  <a:srgbClr val="002060"/>
                </a:solidFill>
                <a:latin typeface="微软雅黑" panose="020B0503020204020204" pitchFamily="34" charset="-122"/>
                <a:ea typeface="微软雅黑" panose="020B0503020204020204" pitchFamily="34" charset="-122"/>
                <a:cs typeface="+mn-ea"/>
              </a:rPr>
              <a:t>存储系统： </a:t>
            </a:r>
            <a:r>
              <a:rPr lang="en-US" altLang="zh-CN" sz="2000" b="1" dirty="0">
                <a:solidFill>
                  <a:srgbClr val="002060"/>
                </a:solidFill>
                <a:latin typeface="微软雅黑" panose="020B0503020204020204" pitchFamily="34" charset="-122"/>
                <a:ea typeface="微软雅黑" panose="020B0503020204020204" pitchFamily="34" charset="-122"/>
                <a:cs typeface="+mn-ea"/>
              </a:rPr>
              <a:t>AI Core</a:t>
            </a:r>
            <a:r>
              <a:rPr lang="zh-CN" altLang="en-US" sz="2000" b="1" dirty="0">
                <a:solidFill>
                  <a:srgbClr val="FF0000"/>
                </a:solidFill>
                <a:latin typeface="微软雅黑" panose="020B0503020204020204" pitchFamily="34" charset="-122"/>
                <a:ea typeface="微软雅黑" panose="020B0503020204020204" pitchFamily="34" charset="-122"/>
                <a:cs typeface="+mn-ea"/>
              </a:rPr>
              <a:t>片上存储</a:t>
            </a:r>
            <a:r>
              <a:rPr lang="zh-CN" altLang="en-US" sz="2000" b="1" dirty="0">
                <a:solidFill>
                  <a:srgbClr val="002060"/>
                </a:solidFill>
                <a:latin typeface="微软雅黑" panose="020B0503020204020204" pitchFamily="34" charset="-122"/>
                <a:ea typeface="微软雅黑" panose="020B0503020204020204" pitchFamily="34" charset="-122"/>
                <a:cs typeface="+mn-ea"/>
              </a:rPr>
              <a:t>和相应的数据通路构成了存储系统</a:t>
            </a:r>
            <a:endParaRPr lang="en-US" altLang="zh-CN" sz="2000" b="1" dirty="0">
              <a:solidFill>
                <a:srgbClr val="002060"/>
              </a:solidFill>
              <a:latin typeface="微软雅黑" panose="020B0503020204020204" pitchFamily="34" charset="-122"/>
              <a:ea typeface="微软雅黑" panose="020B0503020204020204" pitchFamily="34" charset="-122"/>
              <a:cs typeface="+mn-ea"/>
            </a:endParaRPr>
          </a:p>
          <a:p>
            <a:pPr marL="360045" lvl="1">
              <a:lnSpc>
                <a:spcPct val="130000"/>
              </a:lnSpc>
              <a:spcBef>
                <a:spcPct val="0"/>
              </a:spcBef>
              <a:buSzPct val="75000"/>
            </a:pPr>
            <a:r>
              <a:rPr lang="zh-CN" altLang="en-US" sz="2000" b="1" dirty="0">
                <a:solidFill>
                  <a:srgbClr val="002060"/>
                </a:solidFill>
                <a:latin typeface="微软雅黑" panose="020B0503020204020204" pitchFamily="34" charset="-122"/>
                <a:ea typeface="微软雅黑" panose="020B0503020204020204" pitchFamily="34" charset="-122"/>
                <a:cs typeface="+mn-ea"/>
              </a:rPr>
              <a:t>控制单元：为整个计算过程提供了指令控制，负责整个</a:t>
            </a:r>
            <a:r>
              <a:rPr lang="en-US" altLang="zh-CN" sz="2000" b="1" dirty="0">
                <a:solidFill>
                  <a:srgbClr val="002060"/>
                </a:solidFill>
                <a:latin typeface="微软雅黑" panose="020B0503020204020204" pitchFamily="34" charset="-122"/>
                <a:ea typeface="微软雅黑" panose="020B0503020204020204" pitchFamily="34" charset="-122"/>
                <a:cs typeface="+mn-ea"/>
              </a:rPr>
              <a:t>AI Core</a:t>
            </a:r>
            <a:r>
              <a:rPr lang="zh-CN" altLang="en-US" sz="2000" b="1" dirty="0">
                <a:solidFill>
                  <a:srgbClr val="002060"/>
                </a:solidFill>
                <a:latin typeface="微软雅黑" panose="020B0503020204020204" pitchFamily="34" charset="-122"/>
                <a:ea typeface="微软雅黑" panose="020B0503020204020204" pitchFamily="34" charset="-122"/>
                <a:cs typeface="+mn-ea"/>
              </a:rPr>
              <a:t>的运行</a:t>
            </a:r>
            <a:endParaRPr lang="en-US" sz="2000" b="1" dirty="0">
              <a:latin typeface="微软雅黑" panose="020B0503020204020204" pitchFamily="34" charset="-122"/>
              <a:ea typeface="微软雅黑" panose="020B0503020204020204" pitchFamily="34" charset="-122"/>
            </a:endParaRPr>
          </a:p>
        </p:txBody>
      </p:sp>
      <p:sp>
        <p:nvSpPr>
          <p:cNvPr id="6" name="灯片编号占位符 5"/>
          <p:cNvSpPr txBox="1"/>
          <p:nvPr/>
        </p:nvSpPr>
        <p:spPr>
          <a:xfrm>
            <a:off x="10920536" y="6498000"/>
            <a:ext cx="1162050" cy="360000"/>
          </a:xfrm>
          <a:prstGeom prst="rect">
            <a:avLst/>
          </a:prstGeom>
        </p:spPr>
        <p:txBody>
          <a:bodyPr vert="horz">
            <a:normAutofit fontScale="62500" lnSpcReduction="20000"/>
          </a:bodyPr>
          <a:lstStyle/>
          <a:p>
            <a:pPr marL="274320" indent="-274320" algn="r" eaLnBrk="1" fontAlgn="ctr" hangingPunct="1">
              <a:lnSpc>
                <a:spcPct val="125000"/>
              </a:lnSpc>
              <a:spcBef>
                <a:spcPts val="600"/>
              </a:spcBef>
              <a:spcAft>
                <a:spcPts val="0"/>
              </a:spcAft>
              <a:buSzPct val="76000"/>
              <a:defRPr/>
            </a:pPr>
            <a:fld id="{F7B54BD4-5486-4A33-9B83-769ED7785D49}" type="slidenum">
              <a:rPr lang="zh-CN" altLang="en-US" sz="260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rPr>
            </a:fld>
            <a:endParaRPr lang="en-US" altLang="zh-CN" sz="2600" dirty="0">
              <a:solidFill>
                <a:srgbClr val="00206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COMMONDATA" val="eyJoZGlkIjoiMzEwNTM5NzYwMDRjMzkwZTVkZjY2ODkwMGIxNGU0OTUifQ=="/>
</p:tagLst>
</file>

<file path=ppt/theme/theme1.xml><?xml version="1.0" encoding="utf-8"?>
<a:theme xmlns:a="http://schemas.openxmlformats.org/drawingml/2006/main" name="默认设计模板">
  <a:themeElements>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fontScheme name="默认设计模板">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bwMode="auto">
        <a:noFill/>
        <a:ln w="38100" cmpd="dbl" algn="ctr">
          <a:solidFill>
            <a:srgbClr val="990000"/>
          </a:solidFill>
          <a:miter lim="800000"/>
        </a:ln>
      </a:spPr>
      <a:bodyPr wrap="square" rtlCol="0" anchor="ctr">
        <a:spAutoFit/>
      </a:bodyPr>
      <a:lstStyle>
        <a:defPPr defTabSz="609600">
          <a:buFont typeface="Arial" panose="020B0604020202020204" pitchFamily="34" charset="0"/>
          <a:buNone/>
          <a:defRPr sz="1600" b="1" dirty="0">
            <a:solidFill>
              <a:srgbClr val="0033CC"/>
            </a:solidFill>
            <a:latin typeface="仿宋" panose="02010609060101010101" pitchFamily="49" charset="-122"/>
            <a:ea typeface="仿宋" panose="02010609060101010101" pitchFamily="49"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7170</Words>
  <Application>WPS 演示</Application>
  <PresentationFormat>宽屏</PresentationFormat>
  <Paragraphs>625</Paragraphs>
  <Slides>33</Slides>
  <Notes>30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59" baseType="lpstr">
      <vt:lpstr>Arial</vt:lpstr>
      <vt:lpstr>宋体</vt:lpstr>
      <vt:lpstr>Wingdings</vt:lpstr>
      <vt:lpstr>黑体</vt:lpstr>
      <vt:lpstr>仿宋</vt:lpstr>
      <vt:lpstr>Tahoma</vt:lpstr>
      <vt:lpstr>Huawei Sans</vt:lpstr>
      <vt:lpstr>DejaVu Math TeX Gyre</vt:lpstr>
      <vt:lpstr>方正兰亭黑简体</vt:lpstr>
      <vt:lpstr>微软雅黑</vt:lpstr>
      <vt:lpstr>Times New Roman</vt:lpstr>
      <vt:lpstr>Helvetica Neue Medium</vt:lpstr>
      <vt:lpstr>华文细黑</vt:lpstr>
      <vt:lpstr>FZLanTingHei-M-GBK</vt:lpstr>
      <vt:lpstr>Akkurat Pro</vt:lpstr>
      <vt:lpstr>Arial Unicode MS</vt:lpstr>
      <vt:lpstr>Calibri</vt:lpstr>
      <vt:lpstr>Arial Unicode MS</vt:lpstr>
      <vt:lpstr>Impact</vt:lpstr>
      <vt:lpstr>Calibri</vt:lpstr>
      <vt:lpstr>Helvetica Neue</vt:lpstr>
      <vt:lpstr>Lantinghei SC Demibold</vt:lpstr>
      <vt:lpstr>Segoe Print</vt:lpstr>
      <vt:lpstr>默认设计模板</vt:lpstr>
      <vt:lpstr>Visio.Drawing.15</vt:lpstr>
      <vt:lpstr>Visio.Drawing.15</vt:lpstr>
      <vt:lpstr>智能芯片设计 第5章 智能芯片架构设计</vt:lpstr>
      <vt:lpstr>本章内容</vt:lpstr>
      <vt:lpstr>PowerPoint 演示文稿</vt:lpstr>
      <vt:lpstr>5.4 A310智能芯片架构</vt:lpstr>
      <vt:lpstr>5.4 A310智能芯片架构-A910处理器整体架构</vt:lpstr>
      <vt:lpstr>5.4 Ascend 910处理器整体架构</vt:lpstr>
      <vt:lpstr>5.4 A310智能芯片架构</vt:lpstr>
      <vt:lpstr>5.4 A310智能芯片—达芬奇架构</vt:lpstr>
      <vt:lpstr>5.4 A310智能芯片— AI Core</vt:lpstr>
      <vt:lpstr>5.4 A310智能芯片— 计算单元</vt:lpstr>
      <vt:lpstr>5.4 A310智能芯片— 计算单元</vt:lpstr>
      <vt:lpstr>5.4 A310智能芯片— 计算单元</vt:lpstr>
      <vt:lpstr>5.4 A310智能芯片— 计算单元</vt:lpstr>
      <vt:lpstr>5.4 A310智能芯片— 计算单元</vt:lpstr>
      <vt:lpstr>5.4 A310智能芯片—计算单元</vt:lpstr>
      <vt:lpstr>5.4 A310智能芯片—计算加速原理</vt:lpstr>
      <vt:lpstr>5.4 A310智能芯片—计算加速原理</vt:lpstr>
      <vt:lpstr>5.4 A310智能芯片—计算单元</vt:lpstr>
      <vt:lpstr>5.4 A310智能芯片—计算单元</vt:lpstr>
      <vt:lpstr>5.4 A310智能芯片—计算单元</vt:lpstr>
      <vt:lpstr>5.4 A310智能芯片—计算单元</vt:lpstr>
      <vt:lpstr>5.4 A310智能芯片—计算单元</vt:lpstr>
      <vt:lpstr>5.4 A310智能芯片—存储系统</vt:lpstr>
      <vt:lpstr>PowerPoint 演示文稿</vt:lpstr>
      <vt:lpstr>5.4 A310智能芯片—存储系统</vt:lpstr>
      <vt:lpstr>5.4 A310智能芯片—存储系统</vt:lpstr>
      <vt:lpstr>5.4 A310智能芯片—控制单元</vt:lpstr>
      <vt:lpstr>5.4 A310智能芯片—控制单元</vt:lpstr>
      <vt:lpstr>5.4 A310智能芯片—控制单元</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太极熊</cp:lastModifiedBy>
  <cp:revision>4440</cp:revision>
  <cp:lastPrinted>2018-11-21T06:51:00Z</cp:lastPrinted>
  <dcterms:created xsi:type="dcterms:W3CDTF">2007-04-28T12:00:00Z</dcterms:created>
  <dcterms:modified xsi:type="dcterms:W3CDTF">2025-06-01T14:24:55Z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0A93F8848BA947FDB413067C0EFC3AC1_13</vt:lpwstr>
  </property>
  <property fmtid="{D5CDD505-2E9C-101B-9397-08002B2CF9AE}" pid="3" name="KSOProductBuildVer">
    <vt:lpwstr>2052-12.1.0.21171</vt:lpwstr>
  </property>
</Properties>
</file>